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7F4"/>
    <a:srgbClr val="0C4196"/>
    <a:srgbClr val="03F3ED"/>
    <a:srgbClr val="FE76E7"/>
    <a:srgbClr val="18CA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97746-4032-4F1C-8DDA-5479F153F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86F189-E8A1-47C0-98F5-EEAA4EF05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8C12B0-3842-4858-8C59-19999D9A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97A7BF-D4C5-4474-8E70-EAEBA7440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C8F0DA-1C2C-48AC-A61A-8B378BF8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50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5228A0-4A79-4581-A847-C0A57256D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25F3C4A-ACDD-4036-AFA2-50371C67F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DF2E1B-345B-4CED-B02D-350657056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CC5031-2B3F-4778-996C-48172047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1A61C2-227B-4939-88AD-B9EAFB12B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36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975BE5-B9E7-443A-8493-FD0C9E18D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615F16-2E6B-4766-90DA-A3054BE5A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C4BEFE-90AA-4F62-B0BB-88E7AD6C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D225F8-022C-4D3B-8F74-EC62A3A7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8B1CB6-C201-4974-8983-CEA18E96D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407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3FF45-F91E-43F7-8915-10723C8C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93585D-E3E9-4402-A041-7CD0B587B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1C06C9-CA04-4361-A942-3B7AAE696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B55014-180C-4F8A-8152-9CE0E5B6B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560425-0056-436E-A2C5-CEC6AD1C6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DE5821-5419-4672-952A-947A04184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3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4F3AEA-D0A7-4249-8194-99E764F75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BE8F3C-FC1F-4B54-B20E-27F5962A7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F4D9C0-6FD3-44D4-8FE3-20DB38935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50F831-C993-46E2-BF4A-41AB09C30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206FAD9-9BAC-4663-90B0-8EAB224D60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4157194-392B-4A66-8B62-F3761994F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613C685-F8F4-402E-B95D-769BD63A2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CE6D07F-3BDE-4E0D-8570-C80F809AE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4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0938B2-06EE-45ED-BE25-5BFFB2005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D2E7EC-1D98-44D6-814A-06C84DDD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96965F-90DC-4287-8D04-6EFB14EA4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5A525A-870E-4FFB-80E3-E000C8F94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949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D28E2E-5F08-48D1-8DC2-EF6A4665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512D5B0-E9A1-4C64-9326-9DB943797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12EE9D-4C81-4FD9-B48B-C562A2E6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79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E8DDE4-60EB-468F-937F-4E8C482E4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C42824-6419-47FB-AAD4-B765EFF17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7B9F38-F1E5-4B50-9E21-28200934B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F4EB17-81E8-4522-9B27-61D2300CB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05D06C-D650-4F28-938F-6E251FF7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B93F70-0E45-46D7-A008-C40EA4D6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1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1AE6F-9CFD-4997-A1B7-C7554D88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28E88E-FFEF-419B-8F7A-5897341A1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938676-9B92-4BFE-BAB8-822CA0F6C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4FC311-A55A-4D0E-859E-B50F7586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7AEEEB-DEB4-436E-AE50-EC20F3C0E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A03F29-432E-4AB5-AE7A-6F6602799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65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EBB37-A3D5-484D-8278-C4A3DC49B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51B981-1708-476E-BE52-29C711939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79CFFA-B25A-461E-89CE-7B9D3D2B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4352B-5C28-4836-BA03-160117D89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008299-45E5-4A2B-A398-D56A15B34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00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8E17AD-BA3E-4AC5-89FC-255EB71D5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3EBB47-47A0-4C92-B50A-80E52D5A0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763F8E-B8C4-4E98-8553-A0CA0C9B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A14D77-8DDD-44AB-BC46-49DF2FEE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B2D102-3778-45BE-8F6F-E4835964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605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3B9CC-BA70-4EA2-9BD6-B37AF47FF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E087B0-4B26-4D65-A04D-6F3736658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2B5FE8-D515-424A-B12B-7D19F806B7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46EFB-F5B3-4CC1-B945-1E6328579EA1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E451DF-34B7-47B3-A074-DC7339FF0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58E9C1-72A9-4DAD-A64F-20FAA2A88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333C7-EAA2-425B-B5C9-D60BA5AE5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28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059B1-A35E-4DE9-B50F-C91CD92FF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8BC90-876B-B4EC-FFD3-297B910AF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272" y="3429000"/>
            <a:ext cx="7207853" cy="3144245"/>
          </a:xfrm>
        </p:spPr>
        <p:txBody>
          <a:bodyPr anchor="ctr">
            <a:no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+mn-lt"/>
              </a:rPr>
              <a:t>ГОТОВИМ </a:t>
            </a:r>
            <a:br>
              <a:rPr lang="ru-RU" b="1" dirty="0">
                <a:solidFill>
                  <a:schemeClr val="bg1"/>
                </a:solidFill>
                <a:latin typeface="+mn-lt"/>
              </a:rPr>
            </a:br>
            <a:r>
              <a:rPr lang="ru-RU" b="1" dirty="0">
                <a:solidFill>
                  <a:schemeClr val="bg1"/>
                </a:solidFill>
                <a:latin typeface="+mn-lt"/>
              </a:rPr>
              <a:t>ПРОЕКТ </a:t>
            </a:r>
            <a:br>
              <a:rPr lang="ru-RU" b="1" dirty="0">
                <a:solidFill>
                  <a:schemeClr val="bg1"/>
                </a:solidFill>
                <a:latin typeface="+mn-lt"/>
              </a:rPr>
            </a:br>
            <a:r>
              <a:rPr lang="ru-RU" b="1" dirty="0">
                <a:solidFill>
                  <a:schemeClr val="bg1"/>
                </a:solidFill>
                <a:latin typeface="+mn-lt"/>
              </a:rPr>
              <a:t>НА КОНКУРС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19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-1" y="-1"/>
            <a:ext cx="5938977" cy="5745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5606473" cy="4965928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01CD460-F3D1-4269-8819-2CCD2FE96D1D}"/>
              </a:ext>
            </a:extLst>
          </p:cNvPr>
          <p:cNvSpPr/>
          <p:nvPr/>
        </p:nvSpPr>
        <p:spPr>
          <a:xfrm>
            <a:off x="6253023" y="641459"/>
            <a:ext cx="5606473" cy="4965928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687813" y="1137261"/>
            <a:ext cx="3537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МЫ РАССМОТРИМ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0A8EBF3-AA54-4F52-B8F6-14F43715A9F0}"/>
              </a:ext>
            </a:extLst>
          </p:cNvPr>
          <p:cNvSpPr/>
          <p:nvPr/>
        </p:nvSpPr>
        <p:spPr>
          <a:xfrm>
            <a:off x="6545287" y="1137261"/>
            <a:ext cx="5060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ПРАВИЛА ОБЩЕНИЯ </a:t>
            </a:r>
          </a:p>
          <a:p>
            <a:r>
              <a:rPr lang="ru-RU" sz="3200" b="1" dirty="0">
                <a:solidFill>
                  <a:schemeClr val="bg1"/>
                </a:solidFill>
              </a:rPr>
              <a:t>В ОНЛАЙН ФОРМАТЕ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155574" y="1952868"/>
            <a:ext cx="443345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Принципы и основы формирования проекта</a:t>
            </a:r>
          </a:p>
          <a:p>
            <a:endParaRPr lang="ru-RU" sz="2000" dirty="0"/>
          </a:p>
          <a:p>
            <a:r>
              <a:rPr lang="ru-RU" sz="2000" dirty="0"/>
              <a:t>Типичные ошибки при подготовке проекта</a:t>
            </a:r>
          </a:p>
          <a:p>
            <a:endParaRPr lang="ru-RU" sz="2000" dirty="0"/>
          </a:p>
          <a:p>
            <a:r>
              <a:rPr lang="ru-RU" sz="2000" dirty="0"/>
              <a:t>Как вызвать интерес к проекту и получить поддержку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BD57D5C-7BB7-4961-9E6B-88FC62778FEC}"/>
              </a:ext>
            </a:extLst>
          </p:cNvPr>
          <p:cNvSpPr/>
          <p:nvPr/>
        </p:nvSpPr>
        <p:spPr>
          <a:xfrm>
            <a:off x="7172326" y="2743894"/>
            <a:ext cx="44334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Камеры включены</a:t>
            </a:r>
          </a:p>
          <a:p>
            <a:endParaRPr lang="ru-RU" sz="2000" dirty="0"/>
          </a:p>
          <a:p>
            <a:r>
              <a:rPr lang="ru-RU" sz="2000" dirty="0"/>
              <a:t>Звук выключен</a:t>
            </a:r>
          </a:p>
          <a:p>
            <a:endParaRPr lang="ru-RU" sz="2000" dirty="0"/>
          </a:p>
          <a:p>
            <a:r>
              <a:rPr lang="ru-RU" sz="2000" dirty="0"/>
              <a:t>Вовлеченность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5D457965-9E58-4592-86C0-F566018DDCED}"/>
              </a:ext>
            </a:extLst>
          </p:cNvPr>
          <p:cNvSpPr/>
          <p:nvPr/>
        </p:nvSpPr>
        <p:spPr>
          <a:xfrm>
            <a:off x="1010935" y="2085173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5C27840D-C6A1-4B22-A476-BB1AC4BF6912}"/>
              </a:ext>
            </a:extLst>
          </p:cNvPr>
          <p:cNvCxnSpPr>
            <a:cxnSpLocks/>
          </p:cNvCxnSpPr>
          <p:nvPr/>
        </p:nvCxnSpPr>
        <p:spPr>
          <a:xfrm flipV="1">
            <a:off x="1075587" y="1781978"/>
            <a:ext cx="2" cy="26592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13DAD9F9-3D7F-4F2F-B22F-F1DC713E0A4C}"/>
              </a:ext>
            </a:extLst>
          </p:cNvPr>
          <p:cNvSpPr/>
          <p:nvPr/>
        </p:nvSpPr>
        <p:spPr>
          <a:xfrm>
            <a:off x="1018602" y="2995117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F4D61956-1B91-4BB0-A8D2-2E7A5C09E9DE}"/>
              </a:ext>
            </a:extLst>
          </p:cNvPr>
          <p:cNvSpPr/>
          <p:nvPr/>
        </p:nvSpPr>
        <p:spPr>
          <a:xfrm>
            <a:off x="1018602" y="3905061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EF10F92-EF6F-4151-8C07-1823F65B42A3}"/>
              </a:ext>
            </a:extLst>
          </p:cNvPr>
          <p:cNvSpPr/>
          <p:nvPr/>
        </p:nvSpPr>
        <p:spPr>
          <a:xfrm>
            <a:off x="7020371" y="2878426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C7CFF5C7-A150-4FFF-81BE-FC63668BCFE1}"/>
              </a:ext>
            </a:extLst>
          </p:cNvPr>
          <p:cNvCxnSpPr>
            <a:cxnSpLocks/>
          </p:cNvCxnSpPr>
          <p:nvPr/>
        </p:nvCxnSpPr>
        <p:spPr>
          <a:xfrm flipH="1" flipV="1">
            <a:off x="7085025" y="2284926"/>
            <a:ext cx="7490" cy="21563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Овал 48">
            <a:extLst>
              <a:ext uri="{FF2B5EF4-FFF2-40B4-BE49-F238E27FC236}">
                <a16:creationId xmlns:a16="http://schemas.microsoft.com/office/drawing/2014/main" id="{AB70D07E-CF17-49D7-A827-D3A56B71F013}"/>
              </a:ext>
            </a:extLst>
          </p:cNvPr>
          <p:cNvSpPr/>
          <p:nvPr/>
        </p:nvSpPr>
        <p:spPr>
          <a:xfrm>
            <a:off x="7028038" y="3498064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51D49380-2622-4E50-A6EF-9DB1AB09BC71}"/>
              </a:ext>
            </a:extLst>
          </p:cNvPr>
          <p:cNvSpPr/>
          <p:nvPr/>
        </p:nvSpPr>
        <p:spPr>
          <a:xfrm>
            <a:off x="7028038" y="4104597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03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CCFA2371-E929-465C-B817-9195B2C721D8}"/>
              </a:ext>
            </a:extLst>
          </p:cNvPr>
          <p:cNvSpPr/>
          <p:nvPr/>
        </p:nvSpPr>
        <p:spPr>
          <a:xfrm>
            <a:off x="2557209" y="3966452"/>
            <a:ext cx="2483336" cy="144230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78523" y="640411"/>
            <a:ext cx="11434953" cy="1992884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358443" y="1098244"/>
            <a:ext cx="26481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НАЗВАНИЕ 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</a:rPr>
              <a:t>ПРОЕКТА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4385165" y="1144288"/>
            <a:ext cx="72666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Yu Gothic UI Semilight" panose="020B0400000000000000" pitchFamily="34" charset="-128"/>
              </a:rPr>
              <a:t>Название проекта</a:t>
            </a:r>
            <a:r>
              <a:rPr lang="en-US" sz="2000" dirty="0">
                <a:ea typeface="Yu Gothic UI Semilight" panose="020B0400000000000000" pitchFamily="34" charset="-128"/>
              </a:rPr>
              <a:t> </a:t>
            </a:r>
            <a:r>
              <a:rPr lang="ru-RU" sz="2000" dirty="0">
                <a:ea typeface="Yu Gothic UI Semilight" panose="020B0400000000000000" pitchFamily="34" charset="-128"/>
              </a:rPr>
              <a:t>должно быть простым, отражающим 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по возможности ключевое направление деятельности,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Рекомендуется использовать в названии не более 6-8 слов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AF8F5D-515D-4F14-8A1F-E09FA0D17771}"/>
              </a:ext>
            </a:extLst>
          </p:cNvPr>
          <p:cNvCxnSpPr>
            <a:cxnSpLocks/>
          </p:cNvCxnSpPr>
          <p:nvPr/>
        </p:nvCxnSpPr>
        <p:spPr>
          <a:xfrm flipV="1">
            <a:off x="4331656" y="1018834"/>
            <a:ext cx="0" cy="12374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7ABFF-F689-40CF-9FFD-3F084975A485}"/>
              </a:ext>
            </a:extLst>
          </p:cNvPr>
          <p:cNvSpPr/>
          <p:nvPr/>
        </p:nvSpPr>
        <p:spPr>
          <a:xfrm>
            <a:off x="2860064" y="4419965"/>
            <a:ext cx="1514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ea typeface="Yu Gothic UI Semilight" panose="020B0400000000000000" pitchFamily="34" charset="-128"/>
              </a:rPr>
              <a:t>«</a:t>
            </a:r>
            <a:r>
              <a:rPr lang="ru-RU" sz="2000" b="1" dirty="0" err="1">
                <a:solidFill>
                  <a:srgbClr val="0F1115"/>
                </a:solidFill>
              </a:rPr>
              <a:t>РобоРука</a:t>
            </a:r>
            <a:r>
              <a:rPr lang="ru-RU" sz="2000" b="1" dirty="0">
                <a:ea typeface="Yu Gothic UI Semilight" panose="020B0400000000000000" pitchFamily="34" charset="-128"/>
              </a:rPr>
              <a:t>»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D50AC76-9F20-4550-9422-6EB087DFD5EB}"/>
              </a:ext>
            </a:extLst>
          </p:cNvPr>
          <p:cNvSpPr/>
          <p:nvPr/>
        </p:nvSpPr>
        <p:spPr>
          <a:xfrm>
            <a:off x="6079421" y="3966452"/>
            <a:ext cx="5734055" cy="144230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D052DEF-6440-4AA1-BFC5-096213B721D8}"/>
              </a:ext>
            </a:extLst>
          </p:cNvPr>
          <p:cNvSpPr/>
          <p:nvPr/>
        </p:nvSpPr>
        <p:spPr>
          <a:xfrm>
            <a:off x="1802539" y="3488827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E5284F-50AE-4623-8378-A884A1DB5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121" y="3586796"/>
            <a:ext cx="846767" cy="806480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CF019C95-6EDC-497B-AAE9-F38DE1A4CFB7}"/>
              </a:ext>
            </a:extLst>
          </p:cNvPr>
          <p:cNvSpPr/>
          <p:nvPr/>
        </p:nvSpPr>
        <p:spPr>
          <a:xfrm>
            <a:off x="5578099" y="3429115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351024-B291-4B8B-84F1-1A3F3328E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242" y="3570815"/>
            <a:ext cx="847513" cy="8027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A33A8A-86F3-40F2-9ABF-ECE21D6D6956}"/>
              </a:ext>
            </a:extLst>
          </p:cNvPr>
          <p:cNvSpPr/>
          <p:nvPr/>
        </p:nvSpPr>
        <p:spPr>
          <a:xfrm>
            <a:off x="6485004" y="4006726"/>
            <a:ext cx="47888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1115"/>
                </a:solidFill>
              </a:rPr>
              <a:t>Создание мастерской по сборке </a:t>
            </a:r>
            <a:br>
              <a:rPr lang="ru-RU" sz="2000" b="1" dirty="0">
                <a:solidFill>
                  <a:srgbClr val="0F1115"/>
                </a:solidFill>
              </a:rPr>
            </a:br>
            <a:r>
              <a:rPr lang="ru-RU" sz="2000" b="1" dirty="0">
                <a:solidFill>
                  <a:srgbClr val="0F1115"/>
                </a:solidFill>
              </a:rPr>
              <a:t>реабилитационных тренажеров </a:t>
            </a:r>
            <a:br>
              <a:rPr lang="ru-RU" sz="2000" b="1" dirty="0">
                <a:solidFill>
                  <a:srgbClr val="0F1115"/>
                </a:solidFill>
              </a:rPr>
            </a:br>
            <a:r>
              <a:rPr lang="ru-RU" sz="2000" b="1" dirty="0">
                <a:solidFill>
                  <a:srgbClr val="0F1115"/>
                </a:solidFill>
              </a:rPr>
              <a:t>для детей и взрослых с ОВЗ «</a:t>
            </a:r>
            <a:r>
              <a:rPr lang="ru-RU" sz="2000" b="1" dirty="0" err="1">
                <a:solidFill>
                  <a:srgbClr val="0F1115"/>
                </a:solidFill>
              </a:rPr>
              <a:t>РобоРука</a:t>
            </a:r>
            <a:r>
              <a:rPr lang="ru-RU" sz="2000" b="1" dirty="0">
                <a:solidFill>
                  <a:srgbClr val="0F1115"/>
                </a:solidFill>
              </a:rPr>
              <a:t>» </a:t>
            </a:r>
          </a:p>
          <a:p>
            <a:r>
              <a:rPr lang="ru-RU" sz="2000" b="1" dirty="0">
                <a:solidFill>
                  <a:srgbClr val="0F1115"/>
                </a:solidFill>
              </a:rPr>
              <a:t>в г. Саранск</a:t>
            </a:r>
            <a:endParaRPr lang="ru-RU" sz="2000" b="1" dirty="0"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1034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0BA84D4-DF42-4C31-80CD-C140B3A51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4" y="641459"/>
            <a:ext cx="5606473" cy="2516269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A01CD460-F3D1-4269-8819-2CCD2FE96D1D}"/>
              </a:ext>
            </a:extLst>
          </p:cNvPr>
          <p:cNvSpPr/>
          <p:nvPr/>
        </p:nvSpPr>
        <p:spPr>
          <a:xfrm>
            <a:off x="6253023" y="641459"/>
            <a:ext cx="5606473" cy="2516269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687813" y="844653"/>
            <a:ext cx="3537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ИНИЦИАТОР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0A8EBF3-AA54-4F52-B8F6-14F43715A9F0}"/>
              </a:ext>
            </a:extLst>
          </p:cNvPr>
          <p:cNvSpPr/>
          <p:nvPr/>
        </p:nvSpPr>
        <p:spPr>
          <a:xfrm>
            <a:off x="6545287" y="844653"/>
            <a:ext cx="5060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КОМАНДА ПРОЕКТА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862966" y="1433111"/>
            <a:ext cx="45746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Yu Gothic UI Semilight" panose="020B0400000000000000" pitchFamily="34" charset="-128"/>
              </a:rPr>
              <a:t>Автор или владелец главной идеи проекта, его предварительного обоснования и предложения 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по осуществлению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215E288-4B94-4D13-9B7B-FDFBD7BD6693}"/>
              </a:ext>
            </a:extLst>
          </p:cNvPr>
          <p:cNvSpPr/>
          <p:nvPr/>
        </p:nvSpPr>
        <p:spPr>
          <a:xfrm>
            <a:off x="6750701" y="1433111"/>
            <a:ext cx="48669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Yu Gothic UI Semilight" panose="020B0400000000000000" pitchFamily="34" charset="-128"/>
              </a:rPr>
              <a:t>Группа людей, объединенных на период реализации проекта для достижения цели и выполняющих определенные проектные роли или функции</a:t>
            </a:r>
          </a:p>
          <a:p>
            <a:endParaRPr lang="ru-RU" sz="2000" dirty="0">
              <a:solidFill>
                <a:schemeClr val="bg1"/>
              </a:solidFill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880DA67-7C73-48A7-ABB4-83AF7D8AA0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46"/>
          <a:stretch/>
        </p:blipFill>
        <p:spPr>
          <a:xfrm>
            <a:off x="3523269" y="3534056"/>
            <a:ext cx="7122881" cy="240083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8FCFE6C-DBE4-498B-BDD6-15BEB4B63F90}"/>
              </a:ext>
            </a:extLst>
          </p:cNvPr>
          <p:cNvSpPr txBox="1"/>
          <p:nvPr/>
        </p:nvSpPr>
        <p:spPr>
          <a:xfrm>
            <a:off x="332504" y="4191301"/>
            <a:ext cx="2852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ea typeface="Yu Gothic UI Semilight" panose="020B0400000000000000" pitchFamily="34" charset="-128"/>
              </a:rPr>
              <a:t>КЛЮЧЕВЫЕ </a:t>
            </a:r>
          </a:p>
          <a:p>
            <a:pPr algn="r"/>
            <a:r>
              <a:rPr lang="ru-RU" b="1" dirty="0">
                <a:ea typeface="Yu Gothic UI Semilight" panose="020B0400000000000000" pitchFamily="34" charset="-128"/>
              </a:rPr>
              <a:t>УЧАСТНИКИ ПРОЕКТА </a:t>
            </a:r>
          </a:p>
          <a:p>
            <a:pPr algn="r"/>
            <a:r>
              <a:rPr lang="ru-RU" b="1" dirty="0">
                <a:ea typeface="Yu Gothic UI Semilight" panose="020B0400000000000000" pitchFamily="34" charset="-128"/>
              </a:rPr>
              <a:t> </a:t>
            </a:r>
          </a:p>
          <a:p>
            <a:pPr algn="r"/>
            <a:r>
              <a:rPr lang="ru-RU" b="1" dirty="0">
                <a:ea typeface="Yu Gothic UI Semilight" panose="020B0400000000000000" pitchFamily="34" charset="-128"/>
              </a:rPr>
              <a:t>ЗОНЫ ОТВЕТСТВЕННОСТИ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7399C4-D6FC-455E-80AF-42CC7D5C09ED}"/>
              </a:ext>
            </a:extLst>
          </p:cNvPr>
          <p:cNvSpPr/>
          <p:nvPr/>
        </p:nvSpPr>
        <p:spPr>
          <a:xfrm>
            <a:off x="8799170" y="3425265"/>
            <a:ext cx="18469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bg2">
                    <a:lumMod val="90000"/>
                  </a:schemeClr>
                </a:solidFill>
                <a:latin typeface="+mj-lt"/>
              </a:rPr>
              <a:t>ПРИМЕР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F03ECE46-1A6E-4106-96C2-53BF40DC71EB}"/>
              </a:ext>
            </a:extLst>
          </p:cNvPr>
          <p:cNvSpPr/>
          <p:nvPr/>
        </p:nvSpPr>
        <p:spPr>
          <a:xfrm>
            <a:off x="3220947" y="4298703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0B288C95-2F53-4679-B95F-FBA6CBD04349}"/>
              </a:ext>
            </a:extLst>
          </p:cNvPr>
          <p:cNvCxnSpPr>
            <a:cxnSpLocks/>
          </p:cNvCxnSpPr>
          <p:nvPr/>
        </p:nvCxnSpPr>
        <p:spPr>
          <a:xfrm flipV="1">
            <a:off x="3293091" y="3534057"/>
            <a:ext cx="0" cy="240083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E6C92CEA-4CDD-4F87-A0C9-091A2D741281}"/>
              </a:ext>
            </a:extLst>
          </p:cNvPr>
          <p:cNvSpPr/>
          <p:nvPr/>
        </p:nvSpPr>
        <p:spPr>
          <a:xfrm>
            <a:off x="3228614" y="5135159"/>
            <a:ext cx="129306" cy="1293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942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5528B94F-8035-44A8-A59C-D9AC87F771F7}"/>
              </a:ext>
            </a:extLst>
          </p:cNvPr>
          <p:cNvSpPr/>
          <p:nvPr/>
        </p:nvSpPr>
        <p:spPr>
          <a:xfrm>
            <a:off x="1448207" y="3999301"/>
            <a:ext cx="4574665" cy="1442307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0BA84D4-DF42-4C31-80CD-C140B3A51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E97C8D9F-B86A-4558-9057-B5743A728F53}"/>
              </a:ext>
            </a:extLst>
          </p:cNvPr>
          <p:cNvSpPr/>
          <p:nvPr/>
        </p:nvSpPr>
        <p:spPr>
          <a:xfrm>
            <a:off x="1448207" y="2323321"/>
            <a:ext cx="4574665" cy="1442307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B5A05C-7485-4F44-A52F-187E63020E4F}"/>
              </a:ext>
            </a:extLst>
          </p:cNvPr>
          <p:cNvSpPr/>
          <p:nvPr/>
        </p:nvSpPr>
        <p:spPr>
          <a:xfrm>
            <a:off x="332505" y="641459"/>
            <a:ext cx="5763493" cy="1065421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687813" y="844653"/>
            <a:ext cx="35375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ПРОБЛЕМА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522629" y="2546011"/>
            <a:ext cx="45746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a typeface="Yu Gothic UI Semilight" panose="020B0400000000000000" pitchFamily="34" charset="-128"/>
              </a:rPr>
              <a:t>Противоречие между существующим положением вещей и желаемым, как хотелось бы, чтобы было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F339CAB-A606-4F01-8065-94D08AD09771}"/>
              </a:ext>
            </a:extLst>
          </p:cNvPr>
          <p:cNvSpPr/>
          <p:nvPr/>
        </p:nvSpPr>
        <p:spPr>
          <a:xfrm>
            <a:off x="1522629" y="4212622"/>
            <a:ext cx="41027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ea typeface="Yu Gothic UI Semilight" panose="020B0400000000000000" pitchFamily="34" charset="-128"/>
              </a:rPr>
              <a:t>В чем ее актуальность?</a:t>
            </a:r>
          </a:p>
          <a:p>
            <a:endParaRPr lang="ru-RU" sz="2000" b="1" dirty="0">
              <a:ea typeface="Yu Gothic UI Semilight" panose="020B0400000000000000" pitchFamily="34" charset="-128"/>
            </a:endParaRPr>
          </a:p>
          <a:p>
            <a:r>
              <a:rPr lang="ru-RU" sz="2000" b="1" dirty="0">
                <a:ea typeface="Yu Gothic UI Semilight" panose="020B0400000000000000" pitchFamily="34" charset="-128"/>
              </a:rPr>
              <a:t>Каков масштаб проблемы?</a:t>
            </a:r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35807F4-F041-489D-AF40-220D5C5A60A3}"/>
              </a:ext>
            </a:extLst>
          </p:cNvPr>
          <p:cNvCxnSpPr>
            <a:cxnSpLocks/>
          </p:cNvCxnSpPr>
          <p:nvPr/>
        </p:nvCxnSpPr>
        <p:spPr>
          <a:xfrm>
            <a:off x="1522629" y="3875802"/>
            <a:ext cx="4712308" cy="0"/>
          </a:xfrm>
          <a:prstGeom prst="straightConnector1">
            <a:avLst/>
          </a:prstGeom>
          <a:ln w="28575" cap="flat" cmpd="sng" algn="ctr">
            <a:solidFill>
              <a:srgbClr val="0C419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BCFE9A70-B1D5-458A-BD73-46152D1084AA}"/>
              </a:ext>
            </a:extLst>
          </p:cNvPr>
          <p:cNvSpPr/>
          <p:nvPr/>
        </p:nvSpPr>
        <p:spPr>
          <a:xfrm>
            <a:off x="6704230" y="641459"/>
            <a:ext cx="4574665" cy="4800149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48CCB5A0-10EB-41FB-BD59-380AE150AB5A}"/>
              </a:ext>
            </a:extLst>
          </p:cNvPr>
          <p:cNvCxnSpPr>
            <a:cxnSpLocks/>
          </p:cNvCxnSpPr>
          <p:nvPr/>
        </p:nvCxnSpPr>
        <p:spPr>
          <a:xfrm flipV="1">
            <a:off x="6385967" y="641459"/>
            <a:ext cx="0" cy="4800149"/>
          </a:xfrm>
          <a:prstGeom prst="straightConnector1">
            <a:avLst/>
          </a:prstGeom>
          <a:ln w="28575" cap="flat" cmpd="sng" algn="ctr">
            <a:solidFill>
              <a:srgbClr val="0C4196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A2C422-C851-40D9-894B-71D7D24E6F8D}"/>
              </a:ext>
            </a:extLst>
          </p:cNvPr>
          <p:cNvSpPr/>
          <p:nvPr/>
        </p:nvSpPr>
        <p:spPr>
          <a:xfrm>
            <a:off x="6990080" y="1060549"/>
            <a:ext cx="41656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ea typeface="Yu Gothic UI Semilight" panose="020B0400000000000000" pitchFamily="34" charset="-128"/>
              </a:rPr>
              <a:t>АКТУАЛЬНОСТЬ – </a:t>
            </a:r>
          </a:p>
          <a:p>
            <a:r>
              <a:rPr lang="ru-RU" b="1" dirty="0">
                <a:ea typeface="Yu Gothic UI Semilight" panose="020B0400000000000000" pitchFamily="34" charset="-128"/>
              </a:rPr>
              <a:t>от латинского </a:t>
            </a:r>
            <a:r>
              <a:rPr lang="en-US" b="1" dirty="0" err="1">
                <a:ea typeface="Yu Gothic UI Semilight" panose="020B0400000000000000" pitchFamily="34" charset="-128"/>
              </a:rPr>
              <a:t>actualis</a:t>
            </a:r>
            <a:r>
              <a:rPr lang="ru-RU" b="1" dirty="0">
                <a:ea typeface="Yu Gothic UI Semilight" panose="020B0400000000000000" pitchFamily="34" charset="-128"/>
              </a:rPr>
              <a:t>, означающего </a:t>
            </a:r>
          </a:p>
          <a:p>
            <a:r>
              <a:rPr lang="ru-RU" b="1" dirty="0">
                <a:ea typeface="Yu Gothic UI Semilight" panose="020B0400000000000000" pitchFamily="34" charset="-128"/>
              </a:rPr>
              <a:t>«существует сейчас и важно сейчас»</a:t>
            </a:r>
          </a:p>
          <a:p>
            <a:endParaRPr lang="ru-RU" b="1" dirty="0">
              <a:ea typeface="Yu Gothic UI Semilight" panose="020B0400000000000000" pitchFamily="34" charset="-128"/>
            </a:endParaRPr>
          </a:p>
          <a:p>
            <a:endParaRPr lang="ru-RU" dirty="0">
              <a:latin typeface="Gilroy" panose="00000500000000000000" pitchFamily="2" charset="-52"/>
              <a:ea typeface="Yu Gothic UI Semilight" panose="020B0400000000000000" pitchFamily="34" charset="-128"/>
            </a:endParaRPr>
          </a:p>
          <a:p>
            <a: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  <a:t>Какого количества представителей </a:t>
            </a:r>
          </a:p>
          <a:p>
            <a: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  <a:t>целевой аудитории касается проблема?</a:t>
            </a:r>
            <a:b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</a:br>
            <a: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  <a:t>Перечисли!</a:t>
            </a:r>
            <a:b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</a:br>
            <a:b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</a:br>
            <a: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  <a:t>Какую территорию она охватывает?</a:t>
            </a:r>
            <a:b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</a:br>
            <a:b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</a:br>
            <a: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  <a:t>Уверен, что это проблема? </a:t>
            </a:r>
          </a:p>
          <a:p>
            <a:r>
              <a:rPr lang="ru-RU" dirty="0">
                <a:latin typeface="Gilroy" panose="00000500000000000000" pitchFamily="2" charset="-52"/>
                <a:ea typeface="Yu Gothic UI Semilight" panose="020B0400000000000000" pitchFamily="34" charset="-128"/>
              </a:rPr>
              <a:t>Может людей это устраивает?  </a:t>
            </a:r>
          </a:p>
          <a:p>
            <a:endParaRPr lang="ru-RU" b="1" dirty="0"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5716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942FE3E-22B8-4FDD-A8F0-97AA2F347A30}"/>
              </a:ext>
            </a:extLst>
          </p:cNvPr>
          <p:cNvSpPr/>
          <p:nvPr/>
        </p:nvSpPr>
        <p:spPr>
          <a:xfrm>
            <a:off x="5162442" y="2757575"/>
            <a:ext cx="6618432" cy="31700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0BA84D4-DF42-4C31-80CD-C140B3A51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0583444-2113-45DB-B065-ECC393E99ECF}"/>
              </a:ext>
            </a:extLst>
          </p:cNvPr>
          <p:cNvSpPr/>
          <p:nvPr/>
        </p:nvSpPr>
        <p:spPr>
          <a:xfrm>
            <a:off x="1331884" y="2757575"/>
            <a:ext cx="3059991" cy="31700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0ADD1A3-3AF5-4476-83A2-85136DA163CB}"/>
              </a:ext>
            </a:extLst>
          </p:cNvPr>
          <p:cNvSpPr/>
          <p:nvPr/>
        </p:nvSpPr>
        <p:spPr>
          <a:xfrm>
            <a:off x="1634739" y="3211088"/>
            <a:ext cx="34476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F1115"/>
                </a:solidFill>
              </a:rPr>
              <a:t>В Саранске нет </a:t>
            </a:r>
          </a:p>
          <a:p>
            <a:r>
              <a:rPr lang="ru-RU" sz="2000" b="1" dirty="0">
                <a:solidFill>
                  <a:srgbClr val="0F1115"/>
                </a:solidFill>
              </a:rPr>
              <a:t>реабилитационных </a:t>
            </a:r>
          </a:p>
          <a:p>
            <a:r>
              <a:rPr lang="ru-RU" sz="2000" b="1" dirty="0">
                <a:solidFill>
                  <a:srgbClr val="0F1115"/>
                </a:solidFill>
              </a:rPr>
              <a:t>тренажеров </a:t>
            </a:r>
          </a:p>
          <a:p>
            <a:endParaRPr lang="ru-RU" sz="2000" b="1" dirty="0">
              <a:solidFill>
                <a:srgbClr val="0F1115"/>
              </a:solidFill>
              <a:ea typeface="Yu Gothic UI Semilight" panose="020B0400000000000000" pitchFamily="34" charset="-128"/>
            </a:endParaRPr>
          </a:p>
          <a:p>
            <a:r>
              <a:rPr lang="ru-RU" sz="2000" b="1" dirty="0">
                <a:solidFill>
                  <a:srgbClr val="0F1115"/>
                </a:solidFill>
              </a:rPr>
              <a:t>Об этом все говорят</a:t>
            </a:r>
            <a:endParaRPr lang="ru-RU" sz="2000" b="1" dirty="0">
              <a:ea typeface="Yu Gothic UI Semilight" panose="020B0400000000000000" pitchFamily="34" charset="-128"/>
            </a:endParaRPr>
          </a:p>
          <a:p>
            <a:endParaRPr lang="ru-RU" sz="2000" b="1" dirty="0">
              <a:latin typeface="Gilroy" panose="00000500000000000000" pitchFamily="2" charset="-52"/>
              <a:ea typeface="Yu Gothic UI Semilight" panose="020B0400000000000000" pitchFamily="34" charset="-128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33CCE63-C3DB-44CA-A034-65983193721E}"/>
              </a:ext>
            </a:extLst>
          </p:cNvPr>
          <p:cNvSpPr/>
          <p:nvPr/>
        </p:nvSpPr>
        <p:spPr>
          <a:xfrm>
            <a:off x="5648105" y="2935900"/>
            <a:ext cx="594017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В России не хватает доступных реабилитационных тренажеров для детей и взрослых, сообщает общественная организация X.</a:t>
            </a:r>
            <a:br>
              <a:rPr lang="ru-RU" altLang="ru-RU" sz="2000" b="1" dirty="0"/>
            </a:br>
            <a:endParaRPr lang="ru-RU" altLang="ru-RU" sz="2000" b="1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В Саранске живет 60 детей с ограниченными возможностями опорно-двигательного аппарата. </a:t>
            </a:r>
            <a:br>
              <a:rPr lang="ru-RU" altLang="ru-RU" sz="2000" b="1" dirty="0"/>
            </a:br>
            <a:r>
              <a:rPr lang="ru-RU" altLang="ru-RU" sz="2000" b="1" dirty="0"/>
              <a:t>Здесь нет реабилитационного центра, поэтому 45% родителей регулярно возят своих детей на лечение в соседние крупные города.</a:t>
            </a:r>
            <a:br>
              <a:rPr lang="ru-RU" altLang="ru-RU" sz="2000" b="1" dirty="0"/>
            </a:br>
            <a:endParaRPr lang="ru-RU" sz="2000" b="1" dirty="0">
              <a:ea typeface="Yu Gothic UI Semilight" panose="020B0400000000000000" pitchFamily="34" charset="-128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5C4FCB72-2E69-4E96-8BA2-266BE946AD30}"/>
              </a:ext>
            </a:extLst>
          </p:cNvPr>
          <p:cNvSpPr/>
          <p:nvPr/>
        </p:nvSpPr>
        <p:spPr>
          <a:xfrm>
            <a:off x="598943" y="2263260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748972-C2CD-448C-9E35-595B9C529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97" y="2377919"/>
            <a:ext cx="846767" cy="806480"/>
          </a:xfrm>
          <a:prstGeom prst="rect">
            <a:avLst/>
          </a:prstGeom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id="{64DE22F4-65FC-4AFF-B002-231ADC4F9322}"/>
              </a:ext>
            </a:extLst>
          </p:cNvPr>
          <p:cNvSpPr/>
          <p:nvPr/>
        </p:nvSpPr>
        <p:spPr>
          <a:xfrm>
            <a:off x="4661120" y="2273403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E9D8B31-1510-4787-B6C2-D6FF6F40D2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263" y="2361938"/>
            <a:ext cx="847513" cy="802750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E7DDE98-30E3-4512-B0AD-F6F1AE750FC7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9048DC6-26F0-43ED-B9FE-F70888AEF6CA}"/>
              </a:ext>
            </a:extLst>
          </p:cNvPr>
          <p:cNvSpPr/>
          <p:nvPr/>
        </p:nvSpPr>
        <p:spPr>
          <a:xfrm>
            <a:off x="1358443" y="960017"/>
            <a:ext cx="26481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ПРОБЛЕМА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F892D579-C2E7-4A88-915C-EAD569270A48}"/>
              </a:ext>
            </a:extLst>
          </p:cNvPr>
          <p:cNvCxnSpPr>
            <a:cxnSpLocks/>
          </p:cNvCxnSpPr>
          <p:nvPr/>
        </p:nvCxnSpPr>
        <p:spPr>
          <a:xfrm flipV="1">
            <a:off x="4331656" y="839973"/>
            <a:ext cx="0" cy="8612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A2C422-C851-40D9-894B-71D7D24E6F8D}"/>
              </a:ext>
            </a:extLst>
          </p:cNvPr>
          <p:cNvSpPr/>
          <p:nvPr/>
        </p:nvSpPr>
        <p:spPr>
          <a:xfrm>
            <a:off x="4571773" y="758149"/>
            <a:ext cx="41656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Yu Gothic UI Semilight" panose="020B0400000000000000" pitchFamily="34" charset="-128"/>
              </a:rPr>
              <a:t>Какую проблему решает проект? 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В чем ее актуальность? 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Каков масштаб проблемы?</a:t>
            </a:r>
          </a:p>
          <a:p>
            <a:endParaRPr lang="ru-RU" b="1" dirty="0"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6025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358443" y="726109"/>
            <a:ext cx="26481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ЦЕЛЬ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</a:rPr>
              <a:t>ПРОЕКТА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4417379" y="907654"/>
            <a:ext cx="72666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Yu Gothic UI Semilight" panose="020B0400000000000000" pitchFamily="34" charset="-128"/>
              </a:rPr>
              <a:t>Какое желаемое состояние мы планируем 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достичь реализацией проекта?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AF8F5D-515D-4F14-8A1F-E09FA0D17771}"/>
              </a:ext>
            </a:extLst>
          </p:cNvPr>
          <p:cNvCxnSpPr>
            <a:cxnSpLocks/>
          </p:cNvCxnSpPr>
          <p:nvPr/>
        </p:nvCxnSpPr>
        <p:spPr>
          <a:xfrm flipV="1">
            <a:off x="4331656" y="758795"/>
            <a:ext cx="0" cy="9764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CCFA2371-E929-465C-B817-9195B2C721D8}"/>
              </a:ext>
            </a:extLst>
          </p:cNvPr>
          <p:cNvSpPr/>
          <p:nvPr/>
        </p:nvSpPr>
        <p:spPr>
          <a:xfrm>
            <a:off x="1796119" y="3273032"/>
            <a:ext cx="3403201" cy="23043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7ABFF-F689-40CF-9FFD-3F084975A485}"/>
              </a:ext>
            </a:extLst>
          </p:cNvPr>
          <p:cNvSpPr/>
          <p:nvPr/>
        </p:nvSpPr>
        <p:spPr>
          <a:xfrm>
            <a:off x="1994799" y="3405360"/>
            <a:ext cx="308469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ea typeface="Yu Gothic UI Semilight" panose="020B0400000000000000" pitchFamily="34" charset="-128"/>
              </a:rPr>
              <a:t>Открыть производство </a:t>
            </a:r>
          </a:p>
          <a:p>
            <a:r>
              <a:rPr lang="ru-RU" sz="2000" b="1" dirty="0">
                <a:ea typeface="Yu Gothic UI Semilight" panose="020B0400000000000000" pitchFamily="34" charset="-128"/>
              </a:rPr>
              <a:t>по созданию тренажеров </a:t>
            </a:r>
          </a:p>
          <a:p>
            <a:r>
              <a:rPr lang="ru-RU" sz="2000" b="1" dirty="0">
                <a:ea typeface="Yu Gothic UI Semilight" panose="020B0400000000000000" pitchFamily="34" charset="-128"/>
              </a:rPr>
              <a:t>в Саранске 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D50AC76-9F20-4550-9422-6EB087DFD5EB}"/>
              </a:ext>
            </a:extLst>
          </p:cNvPr>
          <p:cNvSpPr/>
          <p:nvPr/>
        </p:nvSpPr>
        <p:spPr>
          <a:xfrm>
            <a:off x="6392222" y="3273032"/>
            <a:ext cx="5421254" cy="23043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D052DEF-6440-4AA1-BFC5-096213B721D8}"/>
              </a:ext>
            </a:extLst>
          </p:cNvPr>
          <p:cNvSpPr/>
          <p:nvPr/>
        </p:nvSpPr>
        <p:spPr>
          <a:xfrm>
            <a:off x="1041450" y="2795407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E5284F-50AE-4623-8378-A884A1DB5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32" y="2893376"/>
            <a:ext cx="846767" cy="806480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CF019C95-6EDC-497B-AAE9-F38DE1A4CFB7}"/>
              </a:ext>
            </a:extLst>
          </p:cNvPr>
          <p:cNvSpPr/>
          <p:nvPr/>
        </p:nvSpPr>
        <p:spPr>
          <a:xfrm>
            <a:off x="5890899" y="2735695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351024-B291-4B8B-84F1-1A3F3328E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042" y="2877395"/>
            <a:ext cx="847513" cy="8027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A33A8A-86F3-40F2-9ABF-ECE21D6D6956}"/>
              </a:ext>
            </a:extLst>
          </p:cNvPr>
          <p:cNvSpPr/>
          <p:nvPr/>
        </p:nvSpPr>
        <p:spPr>
          <a:xfrm>
            <a:off x="6832555" y="3429000"/>
            <a:ext cx="47888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Открытие первой в Саранске мастерской по созданию протезов с использованием передовых технологий в робототехнике для решения проблемы социализации и адаптации не менее 40 детей в возрасте 5-14 лет и 160 взрослых. </a:t>
            </a:r>
          </a:p>
        </p:txBody>
      </p:sp>
    </p:spTree>
    <p:extLst>
      <p:ext uri="{BB962C8B-B14F-4D97-AF65-F5344CB8AC3E}">
        <p14:creationId xmlns:p14="http://schemas.microsoft.com/office/powerpoint/2010/main" val="1497567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358443" y="726109"/>
            <a:ext cx="26481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ЦЕЛЬ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</a:rPr>
              <a:t>ПРОЕКТА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4417379" y="907654"/>
            <a:ext cx="72666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a typeface="Yu Gothic UI Semilight" panose="020B0400000000000000" pitchFamily="34" charset="-128"/>
              </a:rPr>
              <a:t>Какое желаемое состояние мы планируем </a:t>
            </a:r>
          </a:p>
          <a:p>
            <a:r>
              <a:rPr lang="ru-RU" sz="2000" dirty="0">
                <a:ea typeface="Yu Gothic UI Semilight" panose="020B0400000000000000" pitchFamily="34" charset="-128"/>
              </a:rPr>
              <a:t>достичь реализацией проекта?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AF8F5D-515D-4F14-8A1F-E09FA0D17771}"/>
              </a:ext>
            </a:extLst>
          </p:cNvPr>
          <p:cNvCxnSpPr>
            <a:cxnSpLocks/>
          </p:cNvCxnSpPr>
          <p:nvPr/>
        </p:nvCxnSpPr>
        <p:spPr>
          <a:xfrm flipV="1">
            <a:off x="4331656" y="758795"/>
            <a:ext cx="0" cy="9764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CCFA2371-E929-465C-B817-9195B2C721D8}"/>
              </a:ext>
            </a:extLst>
          </p:cNvPr>
          <p:cNvSpPr/>
          <p:nvPr/>
        </p:nvSpPr>
        <p:spPr>
          <a:xfrm>
            <a:off x="1796119" y="2738462"/>
            <a:ext cx="10017357" cy="1341498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7ABFF-F689-40CF-9FFD-3F084975A485}"/>
              </a:ext>
            </a:extLst>
          </p:cNvPr>
          <p:cNvSpPr/>
          <p:nvPr/>
        </p:nvSpPr>
        <p:spPr>
          <a:xfrm>
            <a:off x="1994799" y="2870789"/>
            <a:ext cx="865262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Цель должна быть напрямую связана с целевой аудиторией, направлена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на решение или смягчение заявленной проблемы и достижима к моменту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завершения проекта.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D052DEF-6440-4AA1-BFC5-096213B721D8}"/>
              </a:ext>
            </a:extLst>
          </p:cNvPr>
          <p:cNvSpPr/>
          <p:nvPr/>
        </p:nvSpPr>
        <p:spPr>
          <a:xfrm>
            <a:off x="1041450" y="2260836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ED46CA-A30C-44AB-8F21-74B26C4BD6EB}"/>
              </a:ext>
            </a:extLst>
          </p:cNvPr>
          <p:cNvSpPr/>
          <p:nvPr/>
        </p:nvSpPr>
        <p:spPr>
          <a:xfrm>
            <a:off x="1289883" y="2091816"/>
            <a:ext cx="538930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!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440FE07-F686-4987-B3B0-528CB8D73F31}"/>
              </a:ext>
            </a:extLst>
          </p:cNvPr>
          <p:cNvSpPr/>
          <p:nvPr/>
        </p:nvSpPr>
        <p:spPr>
          <a:xfrm>
            <a:off x="1796119" y="4516213"/>
            <a:ext cx="10017357" cy="1341498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71E7043-36A4-4536-BFF4-43FFF0597419}"/>
              </a:ext>
            </a:extLst>
          </p:cNvPr>
          <p:cNvSpPr/>
          <p:nvPr/>
        </p:nvSpPr>
        <p:spPr>
          <a:xfrm>
            <a:off x="1994799" y="4648540"/>
            <a:ext cx="942418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/>
              <a:t>Важно убедиться, что достижение цели можно будет измерить количественными </a:t>
            </a:r>
          </a:p>
          <a:p>
            <a:r>
              <a:rPr lang="ru-RU" sz="2000" b="1" dirty="0"/>
              <a:t>и качественными показателями. Следует избегать общих фраз, формулировка </a:t>
            </a:r>
          </a:p>
          <a:p>
            <a:r>
              <a:rPr lang="ru-RU" sz="2000" b="1" dirty="0"/>
              <a:t>должна быть максимально конкретной.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CC31C94-2DEE-46F3-B6C9-4E9A91BDE93D}"/>
              </a:ext>
            </a:extLst>
          </p:cNvPr>
          <p:cNvSpPr/>
          <p:nvPr/>
        </p:nvSpPr>
        <p:spPr>
          <a:xfrm>
            <a:off x="1041450" y="4038587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99E883B-4D31-4FE4-9E7D-6915E8C2EFC4}"/>
              </a:ext>
            </a:extLst>
          </p:cNvPr>
          <p:cNvSpPr/>
          <p:nvPr/>
        </p:nvSpPr>
        <p:spPr>
          <a:xfrm>
            <a:off x="1289883" y="3869567"/>
            <a:ext cx="538930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!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48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829621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12381" y="726109"/>
            <a:ext cx="3294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СУТЬ ПРОЕКТА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4439248" y="818441"/>
            <a:ext cx="72666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Краткое описание предлагаемого решения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AF8F5D-515D-4F14-8A1F-E09FA0D17771}"/>
              </a:ext>
            </a:extLst>
          </p:cNvPr>
          <p:cNvCxnSpPr>
            <a:cxnSpLocks/>
          </p:cNvCxnSpPr>
          <p:nvPr/>
        </p:nvCxnSpPr>
        <p:spPr>
          <a:xfrm flipV="1">
            <a:off x="4331656" y="758796"/>
            <a:ext cx="0" cy="490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7ABFF-F689-40CF-9FFD-3F084975A485}"/>
              </a:ext>
            </a:extLst>
          </p:cNvPr>
          <p:cNvSpPr/>
          <p:nvPr/>
        </p:nvSpPr>
        <p:spPr>
          <a:xfrm>
            <a:off x="4439248" y="2208066"/>
            <a:ext cx="6709401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Это текстовая или схематичная презентация проекта,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отражающая основную идею, в чем заключается формат,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способ решения проблемы целевой аудитории, отличие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от схожих проектов, содержание и наиболее значимые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ожидаемые результаты.</a:t>
            </a:r>
            <a:br>
              <a:rPr lang="ru-RU" altLang="ru-RU" sz="2000" b="1" dirty="0"/>
            </a:br>
            <a:r>
              <a:rPr lang="ru-RU" altLang="ru-RU" sz="2000" b="1" dirty="0"/>
              <a:t>Она отвечает на вопрос: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31ACE2A-90BC-4539-8717-A522E9EC32BB}"/>
              </a:ext>
            </a:extLst>
          </p:cNvPr>
          <p:cNvSpPr/>
          <p:nvPr/>
        </p:nvSpPr>
        <p:spPr>
          <a:xfrm>
            <a:off x="3265226" y="4622308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977896D-2A0F-4021-A7F3-2CBFB2BAA288}"/>
              </a:ext>
            </a:extLst>
          </p:cNvPr>
          <p:cNvSpPr/>
          <p:nvPr/>
        </p:nvSpPr>
        <p:spPr>
          <a:xfrm>
            <a:off x="3439228" y="4453288"/>
            <a:ext cx="689612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?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5814C36-28C9-473F-97AB-F41729AA06E9}"/>
              </a:ext>
            </a:extLst>
          </p:cNvPr>
          <p:cNvSpPr/>
          <p:nvPr/>
        </p:nvSpPr>
        <p:spPr>
          <a:xfrm>
            <a:off x="4439248" y="4965612"/>
            <a:ext cx="39141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/>
              <a:t>Что будет происходить?</a:t>
            </a:r>
          </a:p>
        </p:txBody>
      </p:sp>
    </p:spTree>
    <p:extLst>
      <p:ext uri="{BB962C8B-B14F-4D97-AF65-F5344CB8AC3E}">
        <p14:creationId xmlns:p14="http://schemas.microsoft.com/office/powerpoint/2010/main" val="2978187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BED743-DE9A-4604-A253-813705275439}"/>
              </a:ext>
            </a:extLst>
          </p:cNvPr>
          <p:cNvSpPr/>
          <p:nvPr/>
        </p:nvSpPr>
        <p:spPr>
          <a:xfrm>
            <a:off x="4331656" y="1536997"/>
            <a:ext cx="7206578" cy="1879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7ABFF-F689-40CF-9FFD-3F084975A485}"/>
              </a:ext>
            </a:extLst>
          </p:cNvPr>
          <p:cNvSpPr/>
          <p:nvPr/>
        </p:nvSpPr>
        <p:spPr>
          <a:xfrm>
            <a:off x="4449319" y="1536997"/>
            <a:ext cx="59617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Проект предполагает открытие на базе г. Саранск первой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региональной инженерной мастерской «</a:t>
            </a:r>
            <a:r>
              <a:rPr lang="ru-RU" dirty="0" err="1">
                <a:solidFill>
                  <a:srgbClr val="0F1115"/>
                </a:solidFill>
              </a:rPr>
              <a:t>РобоРука</a:t>
            </a:r>
            <a:r>
              <a:rPr lang="ru-RU" altLang="ru-RU" dirty="0"/>
              <a:t>»,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специализирующейся на создании функциональных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роботизированных протезов с применением аддитивных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технологий (3D-печать), микропроцессорного управления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и </a:t>
            </a:r>
            <a:r>
              <a:rPr lang="ru-RU" altLang="ru-RU" dirty="0" err="1"/>
              <a:t>биосенсорных</a:t>
            </a:r>
            <a:r>
              <a:rPr lang="ru-RU" altLang="ru-RU" dirty="0"/>
              <a:t> систем считывания мышечных сигналов.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81942C2-C51F-4860-BFDC-2AF4C14AE5E2}"/>
              </a:ext>
            </a:extLst>
          </p:cNvPr>
          <p:cNvSpPr/>
          <p:nvPr/>
        </p:nvSpPr>
        <p:spPr>
          <a:xfrm>
            <a:off x="378523" y="640411"/>
            <a:ext cx="11434953" cy="829621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4877D6B-8D01-4344-AB9E-D647AF69F67A}"/>
              </a:ext>
            </a:extLst>
          </p:cNvPr>
          <p:cNvSpPr/>
          <p:nvPr/>
        </p:nvSpPr>
        <p:spPr>
          <a:xfrm>
            <a:off x="712381" y="726109"/>
            <a:ext cx="32942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СУТЬ ПРОЕКТА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CCFCD56-FD96-4590-AB16-A77B722EA9D4}"/>
              </a:ext>
            </a:extLst>
          </p:cNvPr>
          <p:cNvSpPr/>
          <p:nvPr/>
        </p:nvSpPr>
        <p:spPr>
          <a:xfrm>
            <a:off x="4439248" y="818441"/>
            <a:ext cx="72666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Краткое описание предлагаемого решения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AD8C7CA-2B6F-48A4-9301-64DC597D030D}"/>
              </a:ext>
            </a:extLst>
          </p:cNvPr>
          <p:cNvCxnSpPr>
            <a:cxnSpLocks/>
          </p:cNvCxnSpPr>
          <p:nvPr/>
        </p:nvCxnSpPr>
        <p:spPr>
          <a:xfrm flipV="1">
            <a:off x="4331656" y="758796"/>
            <a:ext cx="0" cy="49096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FFA8AE-830E-4073-B582-5A96F11F65A6}"/>
              </a:ext>
            </a:extLst>
          </p:cNvPr>
          <p:cNvSpPr/>
          <p:nvPr/>
        </p:nvSpPr>
        <p:spPr>
          <a:xfrm>
            <a:off x="4449318" y="3483275"/>
            <a:ext cx="7088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РЕШЕНИЕ</a:t>
            </a:r>
            <a:r>
              <a:rPr lang="ru-RU" dirty="0"/>
              <a:t> направлено на устранение дефицита доступной </a:t>
            </a:r>
          </a:p>
          <a:p>
            <a:r>
              <a:rPr lang="ru-RU" dirty="0"/>
              <a:t>и технологичной протезной помощи в регионе и решает две задачи: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96DA43A-9815-417A-AEB8-DC54834B779B}"/>
              </a:ext>
            </a:extLst>
          </p:cNvPr>
          <p:cNvSpPr/>
          <p:nvPr/>
        </p:nvSpPr>
        <p:spPr>
          <a:xfrm>
            <a:off x="378523" y="2977295"/>
            <a:ext cx="3799292" cy="30228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A369D2-3D18-4D83-A975-03B5D4A94D50}"/>
              </a:ext>
            </a:extLst>
          </p:cNvPr>
          <p:cNvSpPr/>
          <p:nvPr/>
        </p:nvSpPr>
        <p:spPr>
          <a:xfrm>
            <a:off x="551661" y="3149905"/>
            <a:ext cx="34530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F1115"/>
                </a:solidFill>
              </a:rPr>
              <a:t>ЦЕЛЕВАЯ АУДИТОРИЯ </a:t>
            </a:r>
            <a:r>
              <a:rPr lang="ru-RU" sz="1400" dirty="0">
                <a:solidFill>
                  <a:srgbClr val="0F1115"/>
                </a:solidFill>
              </a:rPr>
              <a:t>— </a:t>
            </a:r>
          </a:p>
          <a:p>
            <a:r>
              <a:rPr lang="ru-RU" sz="1400" b="1" dirty="0">
                <a:solidFill>
                  <a:srgbClr val="0F1115"/>
                </a:solidFill>
              </a:rPr>
              <a:t>40 детей в возрасте 5–14 лет и 160 взрослых</a:t>
            </a:r>
            <a:r>
              <a:rPr lang="ru-RU" sz="1400" dirty="0">
                <a:solidFill>
                  <a:srgbClr val="0F1115"/>
                </a:solidFill>
              </a:rPr>
              <a:t>, которые получат бесплатно </a:t>
            </a:r>
          </a:p>
          <a:p>
            <a:r>
              <a:rPr lang="ru-RU" sz="1400" dirty="0">
                <a:solidFill>
                  <a:srgbClr val="0F1115"/>
                </a:solidFill>
              </a:rPr>
              <a:t>(за счет грантовых и благотворительных средств) персонализированные изделия, </a:t>
            </a:r>
          </a:p>
          <a:p>
            <a:r>
              <a:rPr lang="ru-RU" sz="1400" dirty="0">
                <a:solidFill>
                  <a:srgbClr val="0F1115"/>
                </a:solidFill>
              </a:rPr>
              <a:t>а также курс обучения пользованию и техническому обслуживанию протеза. Всего за 2 года планируется охватить </a:t>
            </a:r>
          </a:p>
          <a:p>
            <a:r>
              <a:rPr lang="ru-RU" sz="1400" b="1" dirty="0">
                <a:solidFill>
                  <a:srgbClr val="0F1115"/>
                </a:solidFill>
              </a:rPr>
              <a:t>200 человек</a:t>
            </a:r>
            <a:r>
              <a:rPr lang="ru-RU" sz="1400" dirty="0">
                <a:solidFill>
                  <a:srgbClr val="0F1115"/>
                </a:solidFill>
              </a:rPr>
              <a:t>, что станет беспрецедентным прецедентом доступности высокотехнологичной протезной помощи в масштабах Республики Мордовия.</a:t>
            </a:r>
            <a:endParaRPr lang="ru-RU" sz="1400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DFD122C2-616C-4FB3-A72A-B191FA711B6D}"/>
              </a:ext>
            </a:extLst>
          </p:cNvPr>
          <p:cNvSpPr/>
          <p:nvPr/>
        </p:nvSpPr>
        <p:spPr>
          <a:xfrm>
            <a:off x="4301084" y="4406605"/>
            <a:ext cx="3278661" cy="1599991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9D2A1CAE-9EF3-4D35-8BE0-AB63B9CDC730}"/>
              </a:ext>
            </a:extLst>
          </p:cNvPr>
          <p:cNvSpPr/>
          <p:nvPr/>
        </p:nvSpPr>
        <p:spPr>
          <a:xfrm>
            <a:off x="7703014" y="4400181"/>
            <a:ext cx="3835220" cy="1599991"/>
          </a:xfrm>
          <a:prstGeom prst="roundRect">
            <a:avLst/>
          </a:prstGeom>
          <a:solidFill>
            <a:schemeClr val="bg1"/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3D3C54-32F6-432A-B707-08FF0E9AB654}"/>
              </a:ext>
            </a:extLst>
          </p:cNvPr>
          <p:cNvSpPr/>
          <p:nvPr/>
        </p:nvSpPr>
        <p:spPr>
          <a:xfrm>
            <a:off x="4439248" y="4476901"/>
            <a:ext cx="33689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C4196"/>
                </a:solidFill>
              </a:rPr>
              <a:t>1. </a:t>
            </a:r>
            <a:r>
              <a:rPr lang="ru-RU" sz="1400" b="1" dirty="0">
                <a:solidFill>
                  <a:srgbClr val="0C4196"/>
                </a:solidFill>
              </a:rPr>
              <a:t>ФИЗИЧЕСКАЯ РЕАБИЛИТАЦИЯ — </a:t>
            </a:r>
            <a:r>
              <a:rPr lang="ru-RU" sz="1400" dirty="0"/>
              <a:t>возвращение утраченных функций конечностей через индивидуально спроектированные протезы с возможностью захвата, удержания </a:t>
            </a:r>
          </a:p>
          <a:p>
            <a:r>
              <a:rPr lang="ru-RU" sz="1400" dirty="0"/>
              <a:t>и тактильной обратной связи.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8C11CC9-032A-4A3F-B737-98B29FFC5CDD}"/>
              </a:ext>
            </a:extLst>
          </p:cNvPr>
          <p:cNvSpPr/>
          <p:nvPr/>
        </p:nvSpPr>
        <p:spPr>
          <a:xfrm>
            <a:off x="7808171" y="4473570"/>
            <a:ext cx="36005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C4196"/>
                </a:solidFill>
              </a:rPr>
              <a:t>2</a:t>
            </a:r>
            <a:r>
              <a:rPr lang="en-US" b="1" dirty="0">
                <a:solidFill>
                  <a:srgbClr val="0C4196"/>
                </a:solidFill>
              </a:rPr>
              <a:t>. </a:t>
            </a:r>
            <a:r>
              <a:rPr lang="ru-RU" sz="1400" b="1" dirty="0">
                <a:solidFill>
                  <a:srgbClr val="0C4196"/>
                </a:solidFill>
              </a:rPr>
              <a:t>СОЦИАЛЬНАЯ АДАПТАЦИЯ — </a:t>
            </a:r>
          </a:p>
          <a:p>
            <a:r>
              <a:rPr lang="ru-RU" sz="1400" dirty="0"/>
              <a:t>вовлечение получателей протезов в активную повседневную жизнь, образовательную, профессиональную и творческую деятельность, преодоление психологических барьеров и стигматизации.</a:t>
            </a:r>
          </a:p>
        </p:txBody>
      </p:sp>
      <p:sp>
        <p:nvSpPr>
          <p:cNvPr id="12" name="Равнобедренный треугольник 11">
            <a:extLst>
              <a:ext uri="{FF2B5EF4-FFF2-40B4-BE49-F238E27FC236}">
                <a16:creationId xmlns:a16="http://schemas.microsoft.com/office/drawing/2014/main" id="{1C56D7E0-BE21-4266-979F-FAA37D5E8D4D}"/>
              </a:ext>
            </a:extLst>
          </p:cNvPr>
          <p:cNvSpPr/>
          <p:nvPr/>
        </p:nvSpPr>
        <p:spPr>
          <a:xfrm flipV="1">
            <a:off x="5707630" y="4107983"/>
            <a:ext cx="776738" cy="248465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Равнобедренный треугольник 29">
            <a:extLst>
              <a:ext uri="{FF2B5EF4-FFF2-40B4-BE49-F238E27FC236}">
                <a16:creationId xmlns:a16="http://schemas.microsoft.com/office/drawing/2014/main" id="{71A1C87F-2111-4DCE-B9B1-FB4B057A514B}"/>
              </a:ext>
            </a:extLst>
          </p:cNvPr>
          <p:cNvSpPr/>
          <p:nvPr/>
        </p:nvSpPr>
        <p:spPr>
          <a:xfrm flipV="1">
            <a:off x="9220083" y="4107983"/>
            <a:ext cx="776738" cy="248465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79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1358443" y="726109"/>
            <a:ext cx="26481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</a:rPr>
              <a:t>ЦЕЛЕВАЯ</a:t>
            </a:r>
          </a:p>
          <a:p>
            <a:pPr algn="r"/>
            <a:r>
              <a:rPr lang="ru-RU" sz="3200" b="1" dirty="0">
                <a:solidFill>
                  <a:schemeClr val="bg1"/>
                </a:solidFill>
              </a:rPr>
              <a:t>АУДИТОРИЯ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4417379" y="907654"/>
            <a:ext cx="72666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Ключевые параметры, сегменты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и специфические черты каждого сегмента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AF8F5D-515D-4F14-8A1F-E09FA0D17771}"/>
              </a:ext>
            </a:extLst>
          </p:cNvPr>
          <p:cNvCxnSpPr>
            <a:cxnSpLocks/>
          </p:cNvCxnSpPr>
          <p:nvPr/>
        </p:nvCxnSpPr>
        <p:spPr>
          <a:xfrm flipV="1">
            <a:off x="4331656" y="758795"/>
            <a:ext cx="0" cy="9764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CCFA2371-E929-465C-B817-9195B2C721D8}"/>
              </a:ext>
            </a:extLst>
          </p:cNvPr>
          <p:cNvSpPr/>
          <p:nvPr/>
        </p:nvSpPr>
        <p:spPr>
          <a:xfrm>
            <a:off x="1796119" y="4151906"/>
            <a:ext cx="3403201" cy="166410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AD7ABFF-F689-40CF-9FFD-3F084975A485}"/>
              </a:ext>
            </a:extLst>
          </p:cNvPr>
          <p:cNvSpPr/>
          <p:nvPr/>
        </p:nvSpPr>
        <p:spPr>
          <a:xfrm>
            <a:off x="1994799" y="4284234"/>
            <a:ext cx="26105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ea typeface="Yu Gothic UI Semilight" panose="020B0400000000000000" pitchFamily="34" charset="-128"/>
              </a:rPr>
              <a:t>Родители детей с ОВЗ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D50AC76-9F20-4550-9422-6EB087DFD5EB}"/>
              </a:ext>
            </a:extLst>
          </p:cNvPr>
          <p:cNvSpPr/>
          <p:nvPr/>
        </p:nvSpPr>
        <p:spPr>
          <a:xfrm>
            <a:off x="6307160" y="4151906"/>
            <a:ext cx="5421254" cy="1664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5D052DEF-6440-4AA1-BFC5-096213B721D8}"/>
              </a:ext>
            </a:extLst>
          </p:cNvPr>
          <p:cNvSpPr/>
          <p:nvPr/>
        </p:nvSpPr>
        <p:spPr>
          <a:xfrm>
            <a:off x="1041450" y="3674281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9E5284F-50AE-4623-8378-A884A1DB54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32" y="3772250"/>
            <a:ext cx="846767" cy="806480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CF019C95-6EDC-497B-AAE9-F38DE1A4CFB7}"/>
              </a:ext>
            </a:extLst>
          </p:cNvPr>
          <p:cNvSpPr/>
          <p:nvPr/>
        </p:nvSpPr>
        <p:spPr>
          <a:xfrm>
            <a:off x="5805837" y="3614569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351024-B291-4B8B-84F1-1A3F3328E9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980" y="3756269"/>
            <a:ext cx="847513" cy="80275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A33A8A-86F3-40F2-9ABF-ECE21D6D6956}"/>
              </a:ext>
            </a:extLst>
          </p:cNvPr>
          <p:cNvSpPr/>
          <p:nvPr/>
        </p:nvSpPr>
        <p:spPr>
          <a:xfrm>
            <a:off x="6747493" y="4307874"/>
            <a:ext cx="478884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Родители детей с ОВЗ в возрасте 5-10 лет, испытывающие тревогу за будущее своих детей в связи с трудностями в социализации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1439BA-195C-4B41-B2E0-916AC6EF7018}"/>
              </a:ext>
            </a:extLst>
          </p:cNvPr>
          <p:cNvSpPr/>
          <p:nvPr/>
        </p:nvSpPr>
        <p:spPr>
          <a:xfrm>
            <a:off x="4388046" y="1894031"/>
            <a:ext cx="74254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Формируйте каждую целевую аудиторию максимально конкретно. Например, если вы собираетесь работать с детьми из малообеспеченных семей, будет недостаточно обозначить целевую аудиторию общей категорией «Дети», в нее входит слишком много разных детей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и проблемы у детей из обеспеченных семей и малообеспеченных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/>
              <a:t>будут разными. </a:t>
            </a:r>
          </a:p>
        </p:txBody>
      </p:sp>
    </p:spTree>
    <p:extLst>
      <p:ext uri="{BB962C8B-B14F-4D97-AF65-F5344CB8AC3E}">
        <p14:creationId xmlns:p14="http://schemas.microsoft.com/office/powerpoint/2010/main" val="1294676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699916" y="960308"/>
            <a:ext cx="66134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СТЕЙКХОЛДЕРЫ</a:t>
            </a:r>
            <a:r>
              <a:rPr lang="en-US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 </a:t>
            </a:r>
            <a:r>
              <a:rPr lang="ru-RU" sz="20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(</a:t>
            </a:r>
            <a:r>
              <a:rPr lang="ru-RU" sz="2000" b="1" dirty="0">
                <a:solidFill>
                  <a:schemeClr val="bg1"/>
                </a:solidFill>
              </a:rPr>
              <a:t>заинтересованные стороны</a:t>
            </a:r>
            <a:r>
              <a:rPr lang="ru-RU" sz="20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)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D50AC76-9F20-4550-9422-6EB087DFD5EB}"/>
              </a:ext>
            </a:extLst>
          </p:cNvPr>
          <p:cNvSpPr/>
          <p:nvPr/>
        </p:nvSpPr>
        <p:spPr>
          <a:xfrm>
            <a:off x="6307160" y="4151906"/>
            <a:ext cx="5229179" cy="1664105"/>
          </a:xfrm>
          <a:prstGeom prst="roundRect">
            <a:avLst/>
          </a:prstGeom>
          <a:noFill/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A33A8A-86F3-40F2-9ABF-ECE21D6D6956}"/>
              </a:ext>
            </a:extLst>
          </p:cNvPr>
          <p:cNvSpPr/>
          <p:nvPr/>
        </p:nvSpPr>
        <p:spPr>
          <a:xfrm>
            <a:off x="7042301" y="4307874"/>
            <a:ext cx="31370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C4196"/>
                </a:solidFill>
              </a:rPr>
              <a:t>ВАЖНЫ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письма поддержки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83165C1-F09B-4EA9-8F3F-C96A5F94416E}"/>
              </a:ext>
            </a:extLst>
          </p:cNvPr>
          <p:cNvSpPr/>
          <p:nvPr/>
        </p:nvSpPr>
        <p:spPr>
          <a:xfrm>
            <a:off x="710550" y="1963544"/>
            <a:ext cx="4903442" cy="1218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EC63423-A28F-4B67-8DE7-BB20951A0788}"/>
              </a:ext>
            </a:extLst>
          </p:cNvPr>
          <p:cNvSpPr/>
          <p:nvPr/>
        </p:nvSpPr>
        <p:spPr>
          <a:xfrm>
            <a:off x="1439712" y="2034892"/>
            <a:ext cx="37984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На кого еще, кроме основных </a:t>
            </a:r>
            <a:endParaRPr lang="en-US" altLang="ru-RU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сегментов целевой аудитории, </a:t>
            </a:r>
            <a:endParaRPr lang="en-US" altLang="ru-RU" sz="20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повлияет проект?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DA23F8C-B8D2-4FDC-9428-7959E7D49D89}"/>
              </a:ext>
            </a:extLst>
          </p:cNvPr>
          <p:cNvSpPr/>
          <p:nvPr/>
        </p:nvSpPr>
        <p:spPr>
          <a:xfrm>
            <a:off x="6198781" y="1963544"/>
            <a:ext cx="5337558" cy="1218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09E0C85-D41F-4414-8A84-10E2128DBF89}"/>
              </a:ext>
            </a:extLst>
          </p:cNvPr>
          <p:cNvSpPr/>
          <p:nvPr/>
        </p:nvSpPr>
        <p:spPr>
          <a:xfrm>
            <a:off x="7042301" y="2034892"/>
            <a:ext cx="389860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Кто заинтересован в реализации </a:t>
            </a:r>
            <a:endParaRPr lang="en-US" altLang="ru-RU" sz="20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проекта или может оказать </a:t>
            </a:r>
            <a:endParaRPr lang="en-US" altLang="ru-RU" sz="20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поддержку в его реализации?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60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48F46C47-E39E-47B6-A949-820F0FCAB90C}"/>
              </a:ext>
            </a:extLst>
          </p:cNvPr>
          <p:cNvSpPr/>
          <p:nvPr/>
        </p:nvSpPr>
        <p:spPr>
          <a:xfrm>
            <a:off x="341303" y="1967669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F3E6F1C-AB09-4591-AE38-55EF14C0DA0D}"/>
              </a:ext>
            </a:extLst>
          </p:cNvPr>
          <p:cNvSpPr/>
          <p:nvPr/>
        </p:nvSpPr>
        <p:spPr>
          <a:xfrm>
            <a:off x="515305" y="1798649"/>
            <a:ext cx="689612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?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456CA41E-A2D4-48E2-BD46-49B8E465F21E}"/>
              </a:ext>
            </a:extLst>
          </p:cNvPr>
          <p:cNvSpPr/>
          <p:nvPr/>
        </p:nvSpPr>
        <p:spPr>
          <a:xfrm>
            <a:off x="5865501" y="1955938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5109069-6898-42B6-8E14-78DA38D35F75}"/>
              </a:ext>
            </a:extLst>
          </p:cNvPr>
          <p:cNvSpPr/>
          <p:nvPr/>
        </p:nvSpPr>
        <p:spPr>
          <a:xfrm>
            <a:off x="6039503" y="1786918"/>
            <a:ext cx="689612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?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4B2546A7-E299-4FC8-B180-FF1B1BC6FD41}"/>
              </a:ext>
            </a:extLst>
          </p:cNvPr>
          <p:cNvSpPr/>
          <p:nvPr/>
        </p:nvSpPr>
        <p:spPr>
          <a:xfrm>
            <a:off x="419555" y="4151906"/>
            <a:ext cx="5229179" cy="1664105"/>
          </a:xfrm>
          <a:prstGeom prst="roundRect">
            <a:avLst/>
          </a:prstGeom>
          <a:noFill/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292F1C-D7FB-40F1-88A0-CFA321AD133A}"/>
              </a:ext>
            </a:extLst>
          </p:cNvPr>
          <p:cNvSpPr/>
          <p:nvPr/>
        </p:nvSpPr>
        <p:spPr>
          <a:xfrm>
            <a:off x="1439712" y="4307874"/>
            <a:ext cx="40029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C4196"/>
                </a:solidFill>
              </a:rPr>
              <a:t>ПЕРЕЧИСЛИТЕ</a:t>
            </a:r>
            <a:r>
              <a:rPr lang="ru-RU" altLang="ru-RU" sz="2000" b="1" dirty="0"/>
              <a:t> названия организаций, имена и должности лиц, готовых оказать поддержку в реализации вашего проекта.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E615C5AB-FFBA-4BF8-ABFD-AB9B2544A03E}"/>
              </a:ext>
            </a:extLst>
          </p:cNvPr>
          <p:cNvSpPr/>
          <p:nvPr/>
        </p:nvSpPr>
        <p:spPr>
          <a:xfrm>
            <a:off x="332504" y="4006895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83FC6E24-2DDE-43F9-9CD9-DA600245D7A7}"/>
              </a:ext>
            </a:extLst>
          </p:cNvPr>
          <p:cNvSpPr/>
          <p:nvPr/>
        </p:nvSpPr>
        <p:spPr>
          <a:xfrm>
            <a:off x="580937" y="3837875"/>
            <a:ext cx="538930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!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19B1DBE0-6A7D-47C3-82B9-24367B9DBB34}"/>
              </a:ext>
            </a:extLst>
          </p:cNvPr>
          <p:cNvSpPr/>
          <p:nvPr/>
        </p:nvSpPr>
        <p:spPr>
          <a:xfrm>
            <a:off x="5856561" y="4058448"/>
            <a:ext cx="1035797" cy="103579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EB4222D-CB5B-4FB2-B528-2CA59E0F97FD}"/>
              </a:ext>
            </a:extLst>
          </p:cNvPr>
          <p:cNvSpPr/>
          <p:nvPr/>
        </p:nvSpPr>
        <p:spPr>
          <a:xfrm>
            <a:off x="6104994" y="3889428"/>
            <a:ext cx="538930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chemeClr val="accent2">
                    <a:lumMod val="40000"/>
                    <a:lumOff val="60000"/>
                  </a:schemeClr>
                </a:solidFill>
                <a:ea typeface="Yu Gothic UI Semilight" panose="020B0400000000000000" pitchFamily="34" charset="-128"/>
              </a:rPr>
              <a:t>!</a:t>
            </a:r>
            <a:endParaRPr lang="ru-RU" sz="85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446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565894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580937" y="737389"/>
            <a:ext cx="112875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dirty="0">
                <a:solidFill>
                  <a:schemeClr val="bg1"/>
                </a:solidFill>
                <a:latin typeface="Gilroy" panose="00000500000000000000" pitchFamily="2" charset="-52"/>
              </a:rPr>
              <a:t>КТО МОЖЕТ ОКАЗАТЬ ПОДДЕРЖКУ В ЕГО РЕАЛИЗАЦИИ</a:t>
            </a:r>
            <a:r>
              <a:rPr lang="en-US" altLang="ru-RU" sz="3000" b="1" dirty="0">
                <a:solidFill>
                  <a:schemeClr val="bg1"/>
                </a:solidFill>
                <a:latin typeface="Gilroy" panose="00000500000000000000" pitchFamily="2" charset="-52"/>
              </a:rPr>
              <a:t> </a:t>
            </a:r>
            <a:r>
              <a:rPr lang="ru-RU" altLang="ru-RU" sz="3000" b="1" dirty="0">
                <a:solidFill>
                  <a:schemeClr val="bg1"/>
                </a:solidFill>
                <a:latin typeface="Gilroy" panose="00000500000000000000" pitchFamily="2" charset="-52"/>
              </a:rPr>
              <a:t>ПРОЕКТА?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000" b="1" dirty="0">
                <a:solidFill>
                  <a:schemeClr val="bg1"/>
                </a:solidFill>
                <a:latin typeface="Gilroy" panose="00000500000000000000" pitchFamily="2" charset="-52"/>
              </a:rPr>
              <a:t>В ЧЕМ ИХ ВЫГОДА?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09E0C85-D41F-4414-8A84-10E2128DBF89}"/>
              </a:ext>
            </a:extLst>
          </p:cNvPr>
          <p:cNvSpPr/>
          <p:nvPr/>
        </p:nvSpPr>
        <p:spPr>
          <a:xfrm>
            <a:off x="3105292" y="2361566"/>
            <a:ext cx="821896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Предприниматели оказывающие похожие услуги (усиление);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Организации, продающие оборудование для инклюзивных клубов;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Образовательные учреждения района;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Родители детей с ОВЗ, переживающие за будущее своего ребенка;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Органы местного самоуправления;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СМИ (информационная поддержка);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Письма поддержки от организаций или людей занимающих высокую должность с пояснением, почему они считают ваш проект важным.</a:t>
            </a:r>
            <a:endParaRPr lang="ru-RU" altLang="ru-RU" sz="2000" dirty="0">
              <a:latin typeface="Gilroy" panose="00000500000000000000" pitchFamily="2" charset="-52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FA0792-CC8E-4C2C-AA36-7466C636279F}"/>
              </a:ext>
            </a:extLst>
          </p:cNvPr>
          <p:cNvSpPr/>
          <p:nvPr/>
        </p:nvSpPr>
        <p:spPr>
          <a:xfrm>
            <a:off x="9056100" y="4980551"/>
            <a:ext cx="27573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78A7F4"/>
                </a:solidFill>
                <a:latin typeface="Gilroy" panose="00000500000000000000" pitchFamily="2" charset="-52"/>
              </a:rPr>
              <a:t>АЛЬТРУИСТОВ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78A7F4"/>
                </a:solidFill>
                <a:latin typeface="Gilroy" panose="00000500000000000000" pitchFamily="2" charset="-52"/>
              </a:rPr>
              <a:t>в мире примерно </a:t>
            </a:r>
            <a:r>
              <a:rPr lang="ru-RU" dirty="0">
                <a:solidFill>
                  <a:srgbClr val="78A7F4"/>
                </a:solidFill>
                <a:latin typeface="quote-cjk-patch"/>
              </a:rPr>
              <a:t>7–10%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78A7F4"/>
                </a:solidFill>
                <a:latin typeface="quote-cjk-patch"/>
              </a:rPr>
              <a:t>от населения Земли</a:t>
            </a:r>
            <a:r>
              <a:rPr lang="ru-RU" altLang="ru-RU" dirty="0">
                <a:solidFill>
                  <a:srgbClr val="78A7F4"/>
                </a:solidFill>
                <a:latin typeface="Gilroy" panose="00000500000000000000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1388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7967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ТЕКУЩАЯ СТАДИЯ ПРОЕКТА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09E0C85-D41F-4414-8A84-10E2128DBF89}"/>
              </a:ext>
            </a:extLst>
          </p:cNvPr>
          <p:cNvSpPr/>
          <p:nvPr/>
        </p:nvSpPr>
        <p:spPr>
          <a:xfrm>
            <a:off x="3193257" y="2989412"/>
            <a:ext cx="866623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Только идея;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Наличие прототипа </a:t>
            </a:r>
            <a:r>
              <a:rPr lang="en-US" altLang="ru-RU" sz="2000" dirty="0"/>
              <a:t>/ </a:t>
            </a:r>
            <a:r>
              <a:rPr lang="ru-RU" altLang="ru-RU" sz="2000" dirty="0"/>
              <a:t>макета </a:t>
            </a:r>
            <a:r>
              <a:rPr lang="en-US" altLang="ru-RU" sz="2000" dirty="0"/>
              <a:t>/ </a:t>
            </a:r>
            <a:r>
              <a:rPr lang="ru-RU" altLang="ru-RU" sz="2000" dirty="0"/>
              <a:t>опытного образца;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Наличие экспертизы </a:t>
            </a:r>
            <a:r>
              <a:rPr lang="en-US" altLang="ru-RU" sz="2000" dirty="0"/>
              <a:t>/</a:t>
            </a:r>
            <a:r>
              <a:rPr lang="ru-RU" altLang="ru-RU" sz="2000" dirty="0"/>
              <a:t> поддержки </a:t>
            </a:r>
            <a:r>
              <a:rPr lang="en-US" altLang="ru-RU" sz="2000" dirty="0"/>
              <a:t>/</a:t>
            </a:r>
            <a:r>
              <a:rPr lang="ru-RU" altLang="ru-RU" sz="2000" dirty="0"/>
              <a:t> договоренностей </a:t>
            </a:r>
            <a:r>
              <a:rPr lang="en-US" altLang="ru-RU" sz="2000" dirty="0"/>
              <a:t>/ </a:t>
            </a:r>
            <a:r>
              <a:rPr lang="ru-RU" altLang="ru-RU" sz="2000" dirty="0"/>
              <a:t>ресурсной базы;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Реализованный пилот или  локальное внедрение;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ru-RU" sz="2000" dirty="0"/>
              <a:t>Готовность передачи в производство или тиражирование.</a:t>
            </a:r>
          </a:p>
        </p:txBody>
      </p:sp>
    </p:spTree>
    <p:extLst>
      <p:ext uri="{BB962C8B-B14F-4D97-AF65-F5344CB8AC3E}">
        <p14:creationId xmlns:p14="http://schemas.microsoft.com/office/powerpoint/2010/main" val="1786191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7967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ПЛАН РЕАЛИЗАЦИИ ПРОЕКТА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09E0C85-D41F-4414-8A84-10E2128DBF89}"/>
              </a:ext>
            </a:extLst>
          </p:cNvPr>
          <p:cNvSpPr/>
          <p:nvPr/>
        </p:nvSpPr>
        <p:spPr>
          <a:xfrm>
            <a:off x="3852241" y="2145582"/>
            <a:ext cx="78435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/>
              <a:t>При планировании количества мероприятий придерживайтесь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принципа необходимости и достаточности.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1A161B4-8FB5-4D30-A927-210390C73C30}"/>
              </a:ext>
            </a:extLst>
          </p:cNvPr>
          <p:cNvSpPr/>
          <p:nvPr/>
        </p:nvSpPr>
        <p:spPr>
          <a:xfrm>
            <a:off x="3852241" y="3060194"/>
            <a:ext cx="71060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rgbClr val="0C4196"/>
                </a:solidFill>
              </a:rPr>
              <a:t>Количество мероприятий должно быть оптимально с точки зрения трудозатрат и стоимости. При этом запланированные мероприятия должны обеспечивать возможность решить все поставленные задачи проекта в полном объеме в определенный срок.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0E93C6-377B-4FA6-B518-1E1FB1A329D6}"/>
              </a:ext>
            </a:extLst>
          </p:cNvPr>
          <p:cNvSpPr/>
          <p:nvPr/>
        </p:nvSpPr>
        <p:spPr>
          <a:xfrm>
            <a:off x="1555580" y="4975020"/>
            <a:ext cx="23451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ОСНОВНЫЕ ЭТАПЫ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ПРОЕКТА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DC316B-C125-4C7B-8038-C510E65E3A3B}"/>
              </a:ext>
            </a:extLst>
          </p:cNvPr>
          <p:cNvSpPr/>
          <p:nvPr/>
        </p:nvSpPr>
        <p:spPr>
          <a:xfrm>
            <a:off x="4909752" y="4975020"/>
            <a:ext cx="19411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КОНТРОЛЬНЫЕ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ТОЧКИ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D23708B-9A84-41D6-976E-D079FCF517EF}"/>
              </a:ext>
            </a:extLst>
          </p:cNvPr>
          <p:cNvSpPr/>
          <p:nvPr/>
        </p:nvSpPr>
        <p:spPr>
          <a:xfrm>
            <a:off x="7748312" y="4975020"/>
            <a:ext cx="30685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ПРОМЕЖУТОЧНЫЕ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И КОНЕЧНЫЕ РЕЗУЛЬТАТЫ</a:t>
            </a:r>
          </a:p>
        </p:txBody>
      </p:sp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15F1B934-F06B-4FB1-B0AF-3E70C5F5566C}"/>
              </a:ext>
            </a:extLst>
          </p:cNvPr>
          <p:cNvSpPr/>
          <p:nvPr/>
        </p:nvSpPr>
        <p:spPr>
          <a:xfrm rot="5400000">
            <a:off x="3984887" y="5118483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id="{4D7FB180-438A-414C-9C19-A03F6CA7F0AB}"/>
              </a:ext>
            </a:extLst>
          </p:cNvPr>
          <p:cNvSpPr/>
          <p:nvPr/>
        </p:nvSpPr>
        <p:spPr>
          <a:xfrm rot="5400000">
            <a:off x="6818755" y="5118484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343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C83865-7E48-497C-BEB2-34770466432E}"/>
              </a:ext>
            </a:extLst>
          </p:cNvPr>
          <p:cNvSpPr/>
          <p:nvPr/>
        </p:nvSpPr>
        <p:spPr>
          <a:xfrm>
            <a:off x="1105786" y="3094074"/>
            <a:ext cx="3429626" cy="217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7967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ПЛАН РЕАЛИЗАЦИИ ПРОЕКТА</a:t>
            </a:r>
          </a:p>
        </p:txBody>
      </p:sp>
      <p:graphicFrame>
        <p:nvGraphicFramePr>
          <p:cNvPr id="16" name="Таблица 6">
            <a:extLst>
              <a:ext uri="{FF2B5EF4-FFF2-40B4-BE49-F238E27FC236}">
                <a16:creationId xmlns:a16="http://schemas.microsoft.com/office/drawing/2014/main" id="{E23649A9-EF65-4B74-BC44-AA46D527E0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408858"/>
              </p:ext>
            </p:extLst>
          </p:nvPr>
        </p:nvGraphicFramePr>
        <p:xfrm>
          <a:off x="1204405" y="3245087"/>
          <a:ext cx="9888576" cy="21945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48096">
                  <a:extLst>
                    <a:ext uri="{9D8B030D-6E8A-4147-A177-3AD203B41FA5}">
                      <a16:colId xmlns:a16="http://schemas.microsoft.com/office/drawing/2014/main" val="1860607329"/>
                    </a:ext>
                  </a:extLst>
                </a:gridCol>
                <a:gridCol w="1648096">
                  <a:extLst>
                    <a:ext uri="{9D8B030D-6E8A-4147-A177-3AD203B41FA5}">
                      <a16:colId xmlns:a16="http://schemas.microsoft.com/office/drawing/2014/main" val="2063670526"/>
                    </a:ext>
                  </a:extLst>
                </a:gridCol>
                <a:gridCol w="1648096">
                  <a:extLst>
                    <a:ext uri="{9D8B030D-6E8A-4147-A177-3AD203B41FA5}">
                      <a16:colId xmlns:a16="http://schemas.microsoft.com/office/drawing/2014/main" val="4193757946"/>
                    </a:ext>
                  </a:extLst>
                </a:gridCol>
                <a:gridCol w="1648096">
                  <a:extLst>
                    <a:ext uri="{9D8B030D-6E8A-4147-A177-3AD203B41FA5}">
                      <a16:colId xmlns:a16="http://schemas.microsoft.com/office/drawing/2014/main" val="396415610"/>
                    </a:ext>
                  </a:extLst>
                </a:gridCol>
                <a:gridCol w="1648096">
                  <a:extLst>
                    <a:ext uri="{9D8B030D-6E8A-4147-A177-3AD203B41FA5}">
                      <a16:colId xmlns:a16="http://schemas.microsoft.com/office/drawing/2014/main" val="3202205869"/>
                    </a:ext>
                  </a:extLst>
                </a:gridCol>
                <a:gridCol w="1648096">
                  <a:extLst>
                    <a:ext uri="{9D8B030D-6E8A-4147-A177-3AD203B41FA5}">
                      <a16:colId xmlns:a16="http://schemas.microsoft.com/office/drawing/2014/main" val="830914251"/>
                    </a:ext>
                  </a:extLst>
                </a:gridCol>
              </a:tblGrid>
              <a:tr h="34709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Июль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Август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Сентябрь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Октябрь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Ноябрь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Декабрь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897331"/>
                  </a:ext>
                </a:extLst>
              </a:tr>
              <a:tr h="1137977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Получить деньги на реализацию. Получить коммерческие предложения на ремонт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Подписать договоры ГПХ с сотрудниками. Подключить интернет.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Сдать бухгалтерскую отчетность. Нанять дворника к осени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Провести не менее 30 занятий. Посчитать сколько денег осталось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Провести не менее 50 занятий в месяц. Собраний с родителями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Gilroy" panose="00000500000000000000" pitchFamily="2" charset="-52"/>
                        </a:rPr>
                        <a:t>Закончить проект. Сдать отчет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641420"/>
                  </a:ext>
                </a:extLst>
              </a:tr>
            </a:tbl>
          </a:graphicData>
        </a:graphic>
      </p:graphicFrame>
      <p:sp>
        <p:nvSpPr>
          <p:cNvPr id="17" name="Овал 16">
            <a:extLst>
              <a:ext uri="{FF2B5EF4-FFF2-40B4-BE49-F238E27FC236}">
                <a16:creationId xmlns:a16="http://schemas.microsoft.com/office/drawing/2014/main" id="{95934D77-7DEB-4B9A-9161-77633A7913F8}"/>
              </a:ext>
            </a:extLst>
          </p:cNvPr>
          <p:cNvSpPr/>
          <p:nvPr/>
        </p:nvSpPr>
        <p:spPr>
          <a:xfrm>
            <a:off x="569053" y="2437890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1D0A8DA-7051-45BE-AE65-F443FDE79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5" y="2535859"/>
            <a:ext cx="846767" cy="80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44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7967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ПЛАН РЕАЛИЗАЦИИ ПРОЕКТА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87CF084-C441-4506-A27D-995A2568B2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983"/>
          <a:stretch/>
        </p:blipFill>
        <p:spPr>
          <a:xfrm>
            <a:off x="2336475" y="2451778"/>
            <a:ext cx="7771048" cy="3516799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AC7F314F-F849-4BCE-BAF1-A50277A0F2FF}"/>
              </a:ext>
            </a:extLst>
          </p:cNvPr>
          <p:cNvSpPr/>
          <p:nvPr/>
        </p:nvSpPr>
        <p:spPr>
          <a:xfrm>
            <a:off x="1394819" y="2043023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6F1E4F-2FBB-43AB-BFA6-9B9DB07E1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962" y="2131558"/>
            <a:ext cx="847513" cy="80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350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7967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ПРИМЕР СМЕТЫ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0A48FB-710D-48A5-8858-B8A773C01C0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692"/>
          <a:stretch/>
        </p:blipFill>
        <p:spPr>
          <a:xfrm>
            <a:off x="2764310" y="2307264"/>
            <a:ext cx="6808820" cy="3752413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AC7F314F-F849-4BCE-BAF1-A50277A0F2FF}"/>
              </a:ext>
            </a:extLst>
          </p:cNvPr>
          <p:cNvSpPr/>
          <p:nvPr/>
        </p:nvSpPr>
        <p:spPr>
          <a:xfrm>
            <a:off x="1963007" y="1873868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6F1E4F-2FBB-43AB-BFA6-9B9DB07E14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50" y="2004935"/>
            <a:ext cx="847513" cy="80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4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44376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СТОИМОСТЬ ПРОЕКТА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B27065E9-769B-47CC-AAB5-645F4E0554AF}"/>
              </a:ext>
            </a:extLst>
          </p:cNvPr>
          <p:cNvSpPr/>
          <p:nvPr/>
        </p:nvSpPr>
        <p:spPr>
          <a:xfrm>
            <a:off x="9696892" y="347960"/>
            <a:ext cx="1859114" cy="1859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44197FD-23FA-4D88-A647-D4277EBBD49C}"/>
              </a:ext>
            </a:extLst>
          </p:cNvPr>
          <p:cNvSpPr/>
          <p:nvPr/>
        </p:nvSpPr>
        <p:spPr>
          <a:xfrm>
            <a:off x="10002720" y="546314"/>
            <a:ext cx="1247457" cy="14003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500" b="1" dirty="0">
                <a:solidFill>
                  <a:srgbClr val="FF0000"/>
                </a:solidFill>
                <a:ea typeface="Yu Gothic UI Semilight" panose="020B0400000000000000" pitchFamily="34" charset="-128"/>
              </a:rPr>
              <a:t>!!!</a:t>
            </a:r>
            <a:endParaRPr lang="ru-RU" sz="85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4E03AF-4516-4A09-A9BB-03C46B4CF5CB}"/>
              </a:ext>
            </a:extLst>
          </p:cNvPr>
          <p:cNvSpPr/>
          <p:nvPr/>
        </p:nvSpPr>
        <p:spPr>
          <a:xfrm>
            <a:off x="378523" y="1906071"/>
            <a:ext cx="114349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Предположения о стоимости проекта и необходимых средствах для его реализации должны быть предоставлены в четком структурированном виде, отвечающем на вопросы: сколько, когда и на что будут израсходовано денежных средств в ходе выполнения проекта.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D164BB0-F014-4703-BABD-B57668F0D27D}"/>
              </a:ext>
            </a:extLst>
          </p:cNvPr>
          <p:cNvSpPr/>
          <p:nvPr/>
        </p:nvSpPr>
        <p:spPr>
          <a:xfrm>
            <a:off x="1332544" y="3210476"/>
            <a:ext cx="3403201" cy="28700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F04620D-EBC3-4B1C-AEA5-D4A9C5A18C3E}"/>
              </a:ext>
            </a:extLst>
          </p:cNvPr>
          <p:cNvSpPr/>
          <p:nvPr/>
        </p:nvSpPr>
        <p:spPr>
          <a:xfrm>
            <a:off x="5928647" y="3210476"/>
            <a:ext cx="5421254" cy="2870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C41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933E8A0-7325-4E7C-8864-DDECFF25AEF2}"/>
              </a:ext>
            </a:extLst>
          </p:cNvPr>
          <p:cNvSpPr/>
          <p:nvPr/>
        </p:nvSpPr>
        <p:spPr>
          <a:xfrm>
            <a:off x="577875" y="2915801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5AAADA4-1C97-4A52-9374-332424260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7" y="3013770"/>
            <a:ext cx="846767" cy="806480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98A9F3C5-8E30-4B75-A9B6-1C1452C2BD34}"/>
              </a:ext>
            </a:extLst>
          </p:cNvPr>
          <p:cNvSpPr/>
          <p:nvPr/>
        </p:nvSpPr>
        <p:spPr>
          <a:xfrm>
            <a:off x="5427324" y="2856089"/>
            <a:ext cx="1035797" cy="10357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43E9936-02EC-46A6-A93D-D413BCEFD2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467" y="2997789"/>
            <a:ext cx="847513" cy="802750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11136C2-D0E6-4FBF-9D8C-DBBC1669F0B9}"/>
              </a:ext>
            </a:extLst>
          </p:cNvPr>
          <p:cNvSpPr/>
          <p:nvPr/>
        </p:nvSpPr>
        <p:spPr>
          <a:xfrm>
            <a:off x="6557264" y="3311012"/>
            <a:ext cx="47888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Yu Gothic UI Semilight" panose="020B0400000000000000" pitchFamily="34" charset="-128"/>
              </a:rPr>
              <a:t>Полная стоимость проекта 12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.:</a:t>
            </a:r>
          </a:p>
          <a:p>
            <a:pPr marL="285750" indent="-285750">
              <a:buFontTx/>
              <a:buChar char="-"/>
            </a:pPr>
            <a:r>
              <a:rPr lang="ru-RU" dirty="0">
                <a:ea typeface="Yu Gothic UI Semilight" panose="020B0400000000000000" pitchFamily="34" charset="-128"/>
              </a:rPr>
              <a:t>ФОТ – 6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dirty="0">
                <a:ea typeface="Yu Gothic UI Semilight" panose="020B0400000000000000" pitchFamily="34" charset="-128"/>
              </a:rPr>
              <a:t>Офисные расходы – 2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dirty="0">
                <a:ea typeface="Yu Gothic UI Semilight" panose="020B0400000000000000" pitchFamily="34" charset="-128"/>
              </a:rPr>
              <a:t>Оборудование – 3.5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dirty="0">
                <a:ea typeface="Yu Gothic UI Semilight" panose="020B0400000000000000" pitchFamily="34" charset="-128"/>
              </a:rPr>
              <a:t>Реклама – 500 </a:t>
            </a:r>
            <a:r>
              <a:rPr lang="ru-RU" dirty="0" err="1">
                <a:ea typeface="Yu Gothic UI Semilight" panose="020B0400000000000000" pitchFamily="34" charset="-128"/>
              </a:rPr>
              <a:t>тыс.руб</a:t>
            </a:r>
            <a:r>
              <a:rPr lang="ru-RU" dirty="0">
                <a:ea typeface="Yu Gothic UI Semilight" panose="020B0400000000000000" pitchFamily="34" charset="-128"/>
              </a:rPr>
              <a:t>.;</a:t>
            </a:r>
          </a:p>
          <a:p>
            <a:pPr marL="285750" indent="-285750">
              <a:buFontTx/>
              <a:buChar char="-"/>
            </a:pPr>
            <a:endParaRPr lang="ru-RU" dirty="0">
              <a:ea typeface="Yu Gothic UI Semilight" panose="020B0400000000000000" pitchFamily="34" charset="-128"/>
            </a:endParaRPr>
          </a:p>
          <a:p>
            <a:r>
              <a:rPr lang="ru-RU" dirty="0" err="1">
                <a:ea typeface="Yu Gothic UI Semilight" panose="020B0400000000000000" pitchFamily="34" charset="-128"/>
              </a:rPr>
              <a:t>Софинансирование</a:t>
            </a:r>
            <a:r>
              <a:rPr lang="ru-RU" dirty="0">
                <a:ea typeface="Yu Gothic UI Semilight" panose="020B0400000000000000" pitchFamily="34" charset="-128"/>
              </a:rPr>
              <a:t> 32%:</a:t>
            </a:r>
          </a:p>
          <a:p>
            <a:pPr marL="285750" indent="-285750">
              <a:buFontTx/>
              <a:buChar char="-"/>
            </a:pPr>
            <a:r>
              <a:rPr lang="ru-RU" dirty="0">
                <a:ea typeface="Yu Gothic UI Semilight" panose="020B0400000000000000" pitchFamily="34" charset="-128"/>
              </a:rPr>
              <a:t>Собственные средства – 2.84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.;</a:t>
            </a:r>
          </a:p>
          <a:p>
            <a:pPr marL="285750" indent="-285750">
              <a:buFontTx/>
              <a:buChar char="-"/>
            </a:pPr>
            <a:r>
              <a:rPr lang="ru-RU" dirty="0">
                <a:ea typeface="Yu Gothic UI Semilight" panose="020B0400000000000000" pitchFamily="34" charset="-128"/>
              </a:rPr>
              <a:t>Средства партнеров – 1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4DBBABE-961A-4A36-AB7F-5D078656F645}"/>
              </a:ext>
            </a:extLst>
          </p:cNvPr>
          <p:cNvSpPr/>
          <p:nvPr/>
        </p:nvSpPr>
        <p:spPr>
          <a:xfrm>
            <a:off x="1637806" y="3629827"/>
            <a:ext cx="289453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ea typeface="Yu Gothic UI Semilight" panose="020B0400000000000000" pitchFamily="34" charset="-128"/>
              </a:rPr>
              <a:t>Полная стоимость проекта </a:t>
            </a:r>
          </a:p>
          <a:p>
            <a:r>
              <a:rPr lang="ru-RU" dirty="0">
                <a:ea typeface="Yu Gothic UI Semilight" panose="020B0400000000000000" pitchFamily="34" charset="-128"/>
              </a:rPr>
              <a:t>12 </a:t>
            </a:r>
            <a:r>
              <a:rPr lang="ru-RU" dirty="0" err="1">
                <a:ea typeface="Yu Gothic UI Semilight" panose="020B0400000000000000" pitchFamily="34" charset="-128"/>
              </a:rPr>
              <a:t>млн.руб</a:t>
            </a:r>
            <a:r>
              <a:rPr lang="ru-RU" dirty="0">
                <a:ea typeface="Yu Gothic UI Semilight" panose="020B0400000000000000" pitchFamily="34" charset="-128"/>
              </a:rPr>
              <a:t>.</a:t>
            </a:r>
          </a:p>
          <a:p>
            <a:r>
              <a:rPr lang="ru-RU" dirty="0" err="1">
                <a:ea typeface="Yu Gothic UI Semilight" panose="020B0400000000000000" pitchFamily="34" charset="-128"/>
              </a:rPr>
              <a:t>Софинансирование</a:t>
            </a:r>
            <a:r>
              <a:rPr lang="ru-RU" dirty="0">
                <a:ea typeface="Yu Gothic UI Semilight" panose="020B0400000000000000" pitchFamily="34" charset="-128"/>
              </a:rPr>
              <a:t>:</a:t>
            </a:r>
          </a:p>
          <a:p>
            <a:r>
              <a:rPr lang="ru-RU" dirty="0">
                <a:ea typeface="Yu Gothic UI Semilight" panose="020B0400000000000000" pitchFamily="34" charset="-128"/>
              </a:rPr>
              <a:t>Собственные средства </a:t>
            </a:r>
          </a:p>
          <a:p>
            <a:r>
              <a:rPr lang="ru-RU" dirty="0">
                <a:ea typeface="Yu Gothic UI Semilight" panose="020B0400000000000000" pitchFamily="34" charset="-128"/>
              </a:rPr>
              <a:t>- 100 </a:t>
            </a:r>
            <a:r>
              <a:rPr lang="ru-RU" dirty="0" err="1">
                <a:ea typeface="Yu Gothic UI Semilight" panose="020B0400000000000000" pitchFamily="34" charset="-128"/>
              </a:rPr>
              <a:t>тыс.руб</a:t>
            </a:r>
            <a:r>
              <a:rPr lang="ru-RU" dirty="0">
                <a:ea typeface="Yu Gothic UI Semilight" panose="020B0400000000000000" pitchFamily="34" charset="-128"/>
              </a:rPr>
              <a:t>.</a:t>
            </a:r>
          </a:p>
          <a:p>
            <a:r>
              <a:rPr lang="ru-RU" dirty="0">
                <a:ea typeface="Yu Gothic UI Semilight" panose="020B0400000000000000" pitchFamily="34" charset="-128"/>
              </a:rPr>
              <a:t>Средства партнеров </a:t>
            </a:r>
          </a:p>
          <a:p>
            <a:r>
              <a:rPr lang="ru-RU" dirty="0">
                <a:ea typeface="Yu Gothic UI Semilight" panose="020B0400000000000000" pitchFamily="34" charset="-128"/>
              </a:rPr>
              <a:t>- 50 </a:t>
            </a:r>
            <a:r>
              <a:rPr lang="ru-RU" dirty="0" err="1">
                <a:ea typeface="Yu Gothic UI Semilight" panose="020B0400000000000000" pitchFamily="34" charset="-128"/>
              </a:rPr>
              <a:t>тыс.руб</a:t>
            </a:r>
            <a:r>
              <a:rPr lang="ru-RU" dirty="0">
                <a:ea typeface="Yu Gothic UI Semilight" panose="020B0400000000000000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8826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79676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  <a:t>РЕСУРСНОЕ ОБЕСПЕЧЕНИЕ ПРОЕКТА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5FD5B8A-505B-4A96-B048-1D55EA8FC305}"/>
              </a:ext>
            </a:extLst>
          </p:cNvPr>
          <p:cNvSpPr/>
          <p:nvPr/>
        </p:nvSpPr>
        <p:spPr>
          <a:xfrm>
            <a:off x="1011831" y="3256092"/>
            <a:ext cx="21983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ИНФРАСТРУКТУРА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C282D07-A780-46F8-B7EB-1101CF30ACF3}"/>
              </a:ext>
            </a:extLst>
          </p:cNvPr>
          <p:cNvSpPr/>
          <p:nvPr/>
        </p:nvSpPr>
        <p:spPr>
          <a:xfrm>
            <a:off x="4191099" y="3078769"/>
            <a:ext cx="24018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ИСТОЧНИКИ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ФИНАНСИРОВАНИЯ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03BE6A4-51E3-46E4-8760-76AFE9EF52BE}"/>
              </a:ext>
            </a:extLst>
          </p:cNvPr>
          <p:cNvSpPr/>
          <p:nvPr/>
        </p:nvSpPr>
        <p:spPr>
          <a:xfrm>
            <a:off x="7301520" y="3055175"/>
            <a:ext cx="1415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НАЛИЧИЕ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КОМАНДЫ</a:t>
            </a:r>
          </a:p>
        </p:txBody>
      </p:sp>
      <p:sp>
        <p:nvSpPr>
          <p:cNvPr id="18" name="Равнобедренный треугольник 17">
            <a:extLst>
              <a:ext uri="{FF2B5EF4-FFF2-40B4-BE49-F238E27FC236}">
                <a16:creationId xmlns:a16="http://schemas.microsoft.com/office/drawing/2014/main" id="{7D4AF644-E236-4C29-9B81-5FF4BC8F1FA1}"/>
              </a:ext>
            </a:extLst>
          </p:cNvPr>
          <p:cNvSpPr/>
          <p:nvPr/>
        </p:nvSpPr>
        <p:spPr>
          <a:xfrm rot="5400000">
            <a:off x="3377313" y="3127431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>
            <a:extLst>
              <a:ext uri="{FF2B5EF4-FFF2-40B4-BE49-F238E27FC236}">
                <a16:creationId xmlns:a16="http://schemas.microsoft.com/office/drawing/2014/main" id="{2FF2908C-9F2D-4500-AE10-741A916D5D69}"/>
              </a:ext>
            </a:extLst>
          </p:cNvPr>
          <p:cNvSpPr/>
          <p:nvPr/>
        </p:nvSpPr>
        <p:spPr>
          <a:xfrm rot="5400000">
            <a:off x="6495660" y="3127432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ECA2EFB-B6F7-44D8-A5BB-FC20B8C68E53}"/>
              </a:ext>
            </a:extLst>
          </p:cNvPr>
          <p:cNvSpPr/>
          <p:nvPr/>
        </p:nvSpPr>
        <p:spPr>
          <a:xfrm>
            <a:off x="9511320" y="3055175"/>
            <a:ext cx="13921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ПАРТНЕРЫ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ПРОЕКТЫ</a:t>
            </a:r>
          </a:p>
        </p:txBody>
      </p:sp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BAADC54F-68ED-46D3-80F2-D76F6A7F8600}"/>
              </a:ext>
            </a:extLst>
          </p:cNvPr>
          <p:cNvSpPr/>
          <p:nvPr/>
        </p:nvSpPr>
        <p:spPr>
          <a:xfrm rot="5400000">
            <a:off x="8705460" y="3127432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85F177E-2346-402E-9E1D-E387E6948C2D}"/>
              </a:ext>
            </a:extLst>
          </p:cNvPr>
          <p:cNvSpPr/>
          <p:nvPr/>
        </p:nvSpPr>
        <p:spPr>
          <a:xfrm>
            <a:off x="2484984" y="4357513"/>
            <a:ext cx="19055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НОУТБУК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И ПРИНТЕР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КВАНТОРИУМА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59D55A8-900A-42A3-82A3-88E6AF183EAA}"/>
              </a:ext>
            </a:extLst>
          </p:cNvPr>
          <p:cNvSpPr/>
          <p:nvPr/>
        </p:nvSpPr>
        <p:spPr>
          <a:xfrm>
            <a:off x="5478822" y="4364065"/>
            <a:ext cx="24263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Gilroy" panose="00000500000000000000" pitchFamily="2" charset="-52"/>
              </a:rPr>
              <a:t>ОБЩЕСТВЕННОЕ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Gilroy" panose="00000500000000000000" pitchFamily="2" charset="-52"/>
              </a:rPr>
              <a:t>ОБЪЕДИНЕНИЕ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Gilroy" panose="00000500000000000000" pitchFamily="2" charset="-52"/>
              </a:rPr>
              <a:t>РОДИТЕЛЕЙ ДЕТЕЙ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latin typeface="Gilroy" panose="00000500000000000000" pitchFamily="2" charset="-52"/>
              </a:rPr>
              <a:t>С ОВЗ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68FDB23-01B5-47DD-851A-562234865F51}"/>
              </a:ext>
            </a:extLst>
          </p:cNvPr>
          <p:cNvSpPr/>
          <p:nvPr/>
        </p:nvSpPr>
        <p:spPr>
          <a:xfrm>
            <a:off x="8294730" y="4517866"/>
            <a:ext cx="28245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РОЗНИЧНЫЙ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latin typeface="Gilroy" panose="00000500000000000000" pitchFamily="2" charset="-52"/>
              </a:rPr>
              <a:t>МАГАЗИН Х</a:t>
            </a:r>
          </a:p>
        </p:txBody>
      </p:sp>
      <p:sp>
        <p:nvSpPr>
          <p:cNvPr id="27" name="Равнобедренный треугольник 26">
            <a:extLst>
              <a:ext uri="{FF2B5EF4-FFF2-40B4-BE49-F238E27FC236}">
                <a16:creationId xmlns:a16="http://schemas.microsoft.com/office/drawing/2014/main" id="{0D3C6386-95CB-4E36-943E-55B5645EFDAD}"/>
              </a:ext>
            </a:extLst>
          </p:cNvPr>
          <p:cNvSpPr/>
          <p:nvPr/>
        </p:nvSpPr>
        <p:spPr>
          <a:xfrm rot="5400000">
            <a:off x="4346142" y="4560064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внобедренный треугольник 27">
            <a:extLst>
              <a:ext uri="{FF2B5EF4-FFF2-40B4-BE49-F238E27FC236}">
                <a16:creationId xmlns:a16="http://schemas.microsoft.com/office/drawing/2014/main" id="{FF2FD125-CA4A-4216-AA7A-82B9EDA6CF47}"/>
              </a:ext>
            </a:extLst>
          </p:cNvPr>
          <p:cNvSpPr/>
          <p:nvPr/>
        </p:nvSpPr>
        <p:spPr>
          <a:xfrm rot="5400000">
            <a:off x="7453603" y="4560065"/>
            <a:ext cx="903110" cy="614345"/>
          </a:xfrm>
          <a:prstGeom prst="triangle">
            <a:avLst>
              <a:gd name="adj" fmla="val 4882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47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359F4BB-9C70-4D45-8260-11888BB0E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0" t="17451" r="79870"/>
          <a:stretch/>
        </p:blipFill>
        <p:spPr>
          <a:xfrm>
            <a:off x="0" y="0"/>
            <a:ext cx="4006642" cy="387580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56EFC2-B6FD-4179-8F07-F55D2A7AE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4" y="6137783"/>
            <a:ext cx="2350038" cy="446394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8DFE2289-8BB0-49EC-8734-EE7ECDEC6B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975"/>
          <a:stretch/>
        </p:blipFill>
        <p:spPr>
          <a:xfrm>
            <a:off x="3034145" y="6226866"/>
            <a:ext cx="9157855" cy="24846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DB0A898-7197-441D-A185-6B26EA79DC90}"/>
              </a:ext>
            </a:extLst>
          </p:cNvPr>
          <p:cNvSpPr/>
          <p:nvPr/>
        </p:nvSpPr>
        <p:spPr>
          <a:xfrm>
            <a:off x="9802266" y="6159901"/>
            <a:ext cx="2057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KVANTORIUM52.RU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6A4F798-BFD1-4311-A73E-E5CBB188B7B9}"/>
              </a:ext>
            </a:extLst>
          </p:cNvPr>
          <p:cNvSpPr/>
          <p:nvPr/>
        </p:nvSpPr>
        <p:spPr>
          <a:xfrm>
            <a:off x="378523" y="640411"/>
            <a:ext cx="11434953" cy="1218703"/>
          </a:xfrm>
          <a:prstGeom prst="roundRect">
            <a:avLst/>
          </a:prstGeom>
          <a:solidFill>
            <a:srgbClr val="78A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B402F1-991B-42DB-9BCC-D3BB796AABD0}"/>
              </a:ext>
            </a:extLst>
          </p:cNvPr>
          <p:cNvSpPr/>
          <p:nvPr/>
        </p:nvSpPr>
        <p:spPr>
          <a:xfrm>
            <a:off x="729793" y="954119"/>
            <a:ext cx="10580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ea typeface="Yu Gothic UI Semilight" panose="020B0400000000000000" pitchFamily="34" charset="-128"/>
              </a:rPr>
              <a:t>КЛЮЧЕВЫЕ РИСКИ ДЛЯ РЕАЛИЗАЦИИ ПРОЕКТА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5491F9C-9E0A-43E5-B84F-E201175F069A}"/>
              </a:ext>
            </a:extLst>
          </p:cNvPr>
          <p:cNvSpPr/>
          <p:nvPr/>
        </p:nvSpPr>
        <p:spPr>
          <a:xfrm>
            <a:off x="1071247" y="2098683"/>
            <a:ext cx="4559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ОПИШИТЕ ВСЕ НЕГАТИВНЫЕ СОБЫТИЯ,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КОТОРЫЕ МОГУТ ПРОИЗОЙТИ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/>
              <a:t>И ПОВЛИЯТЬ НА ПРОЕКТ: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06C87A7-115D-4E46-9DA8-B39BEBED318B}"/>
              </a:ext>
            </a:extLst>
          </p:cNvPr>
          <p:cNvSpPr/>
          <p:nvPr/>
        </p:nvSpPr>
        <p:spPr>
          <a:xfrm>
            <a:off x="6803571" y="2098683"/>
            <a:ext cx="46917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Yu Gothic UI Semilight" panose="020B0400000000000000" pitchFamily="34" charset="-128"/>
              </a:rPr>
              <a:t>Название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Yu Gothic UI Semilight" panose="020B0400000000000000" pitchFamily="34" charset="-128"/>
              </a:rPr>
              <a:t>Уровень (низкий</a:t>
            </a:r>
            <a:r>
              <a:rPr lang="en-US" dirty="0">
                <a:ea typeface="Yu Gothic UI Semilight" panose="020B0400000000000000" pitchFamily="34" charset="-128"/>
              </a:rPr>
              <a:t>/</a:t>
            </a:r>
            <a:r>
              <a:rPr lang="ru-RU" dirty="0">
                <a:ea typeface="Yu Gothic UI Semilight" panose="020B0400000000000000" pitchFamily="34" charset="-128"/>
              </a:rPr>
              <a:t>высокий</a:t>
            </a:r>
            <a:r>
              <a:rPr lang="en-US" dirty="0">
                <a:ea typeface="Yu Gothic UI Semilight" panose="020B0400000000000000" pitchFamily="34" charset="-128"/>
              </a:rPr>
              <a:t>/</a:t>
            </a:r>
            <a:r>
              <a:rPr lang="ru-RU" dirty="0">
                <a:ea typeface="Yu Gothic UI Semilight" panose="020B0400000000000000" pitchFamily="34" charset="-128"/>
              </a:rPr>
              <a:t>внешний)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ea typeface="Yu Gothic UI Semilight" panose="020B0400000000000000" pitchFamily="34" charset="-128"/>
              </a:rPr>
              <a:t>Тип риска (внутренний</a:t>
            </a:r>
            <a:r>
              <a:rPr lang="en-US" dirty="0">
                <a:ea typeface="Yu Gothic UI Semilight" panose="020B0400000000000000" pitchFamily="34" charset="-128"/>
              </a:rPr>
              <a:t>/</a:t>
            </a:r>
            <a:r>
              <a:rPr lang="ru-RU" dirty="0">
                <a:ea typeface="Yu Gothic UI Semilight" panose="020B0400000000000000" pitchFamily="34" charset="-128"/>
              </a:rPr>
              <a:t>внешний)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ea typeface="Yu Gothic UI Semilight" panose="020B04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ea typeface="Yu Gothic UI Semilight" panose="020B0400000000000000" pitchFamily="34" charset="-128"/>
              </a:rPr>
              <a:t>Действия по предотвращению рисков</a:t>
            </a:r>
          </a:p>
        </p:txBody>
      </p:sp>
    </p:spTree>
    <p:extLst>
      <p:ext uri="{BB962C8B-B14F-4D97-AF65-F5344CB8AC3E}">
        <p14:creationId xmlns:p14="http://schemas.microsoft.com/office/powerpoint/2010/main" val="1391719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7059B1-A35E-4DE9-B50F-C91CD92FF4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8BC90-876B-B4EC-FFD3-297B910AF4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3" y="1176574"/>
            <a:ext cx="10254014" cy="3144245"/>
          </a:xfrm>
        </p:spPr>
        <p:txBody>
          <a:bodyPr anchor="ctr"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  <a:t>БЛАГОДАРИМ ЗА ВНИМАНИЕ! </a:t>
            </a:r>
            <a:br>
              <a:rPr lang="ru-RU" sz="32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</a:br>
            <a:br>
              <a:rPr lang="ru-RU" sz="32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</a:br>
            <a:r>
              <a:rPr lang="ru-RU" sz="32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  <a:t>Дорогу осилит идущий. </a:t>
            </a:r>
            <a:br>
              <a:rPr lang="ru-RU" sz="32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</a:br>
            <a:r>
              <a:rPr lang="ru-RU" sz="3200" b="1" dirty="0">
                <a:solidFill>
                  <a:schemeClr val="bg1"/>
                </a:solidFill>
                <a:latin typeface="Gilroy Bold" panose="00000800000000000000" pitchFamily="2" charset="-52"/>
                <a:ea typeface="Yu Gothic UI Semilight" panose="020B0400000000000000" pitchFamily="34" charset="-128"/>
              </a:rPr>
              <a:t>Мы уверены, что у вас все получится 😌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330EBD5-6D5E-49D1-9FCC-E471DFDE5BC8}"/>
              </a:ext>
            </a:extLst>
          </p:cNvPr>
          <p:cNvSpPr/>
          <p:nvPr/>
        </p:nvSpPr>
        <p:spPr>
          <a:xfrm>
            <a:off x="2806481" y="483684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Gilroy" panose="00000500000000000000" pitchFamily="2" charset="-52"/>
                <a:ea typeface="Yu Gothic UI Semilight" panose="020B0400000000000000" pitchFamily="34" charset="-128"/>
              </a:rPr>
              <a:t>P.S. За основу этой презентации была взята работа из цикла бизнес-лекций для инициаторов идей социальной направленности «Как заполнить презентацию проекта» спикера Юлии Поповой, 08.06.2022 год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CC00417-BCA2-4455-8D28-CF8B3B04A823}"/>
              </a:ext>
            </a:extLst>
          </p:cNvPr>
          <p:cNvSpPr/>
          <p:nvPr/>
        </p:nvSpPr>
        <p:spPr>
          <a:xfrm>
            <a:off x="2673819" y="4582075"/>
            <a:ext cx="6361324" cy="1709867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7106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1270</Words>
  <Application>Microsoft Office PowerPoint</Application>
  <PresentationFormat>Широкоэкранный</PresentationFormat>
  <Paragraphs>237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Gilroy</vt:lpstr>
      <vt:lpstr>Gilroy Bold</vt:lpstr>
      <vt:lpstr>quote-cjk-patch</vt:lpstr>
      <vt:lpstr>Тема Office</vt:lpstr>
      <vt:lpstr>ГОТОВИМ  ПРОЕКТ  НА КОНКУРС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   Дорогу осилит идущий.  Мы уверены, что у вас все получится 😌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Возможности  ГБУДО «ЦМИНК «КВАНТОРИУМ»  в рамках развития  партнерских взаимоотношений  c национальным центром  промышленного дизайна и инноваций  2050. LAB</dc:title>
  <dc:creator>Мария Бурнаева</dc:creator>
  <cp:lastModifiedBy>User</cp:lastModifiedBy>
  <cp:revision>75</cp:revision>
  <dcterms:created xsi:type="dcterms:W3CDTF">2025-06-08T07:23:24Z</dcterms:created>
  <dcterms:modified xsi:type="dcterms:W3CDTF">2026-09-18T11:24:01Z</dcterms:modified>
</cp:coreProperties>
</file>